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60" r:id="rId4"/>
    <p:sldId id="261" r:id="rId5"/>
    <p:sldId id="262" r:id="rId6"/>
    <p:sldId id="268" r:id="rId7"/>
    <p:sldId id="263" r:id="rId8"/>
    <p:sldId id="264" r:id="rId9"/>
    <p:sldId id="267" r:id="rId10"/>
    <p:sldId id="265" r:id="rId11"/>
    <p:sldId id="266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A5EBBB2-9141-4D1D-9588-5EB542112DE4}">
          <p14:sldIdLst>
            <p14:sldId id="256"/>
            <p14:sldId id="259"/>
            <p14:sldId id="260"/>
            <p14:sldId id="261"/>
            <p14:sldId id="262"/>
            <p14:sldId id="268"/>
            <p14:sldId id="263"/>
            <p14:sldId id="264"/>
            <p14:sldId id="267"/>
            <p14:sldId id="265"/>
            <p14:sldId id="266"/>
          </p14:sldIdLst>
        </p14:section>
        <p14:section name="C# for DotNet Developers" id="{F3FE7D38-E278-4BFC-B218-9CF9F05FD9B6}">
          <p14:sldIdLst>
            <p14:sldId id="269"/>
            <p14:sldId id="270"/>
            <p14:sldId id="271"/>
            <p14:sldId id="273"/>
            <p14:sldId id="274"/>
            <p14:sldId id="275"/>
            <p14:sldId id="276"/>
            <p14:sldId id="277"/>
            <p14:sldId id="278"/>
            <p14:sldId id="279"/>
          </p14:sldIdLst>
        </p14:section>
        <p14:section name="Module 2" id="{F286F640-C387-4C9D-B860-B1D7AA26083F}">
          <p14:sldIdLst>
            <p14:sldId id="280"/>
            <p14:sldId id="281"/>
            <p14:sldId id="282"/>
            <p14:sldId id="283"/>
            <p14:sldId id="28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BB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083" autoAdjust="0"/>
  </p:normalViewPr>
  <p:slideViewPr>
    <p:cSldViewPr snapToGrid="0">
      <p:cViewPr>
        <p:scale>
          <a:sx n="140" d="100"/>
          <a:sy n="140" d="100"/>
        </p:scale>
        <p:origin x="802" y="-23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E97A7-B389-41A3-B42D-A450A95385E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3FE0D-278E-4E7C-8057-845BD72B4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39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57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0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832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2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28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454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57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21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12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51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5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353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22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87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FE0D-278E-4E7C-8057-845BD72B4C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96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CC097-EFB6-244F-AE6B-BA5A7373B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21191"/>
            <a:ext cx="5143500" cy="344875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50E9BE-B778-2181-02EC-69804E683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0C824-58A4-D350-4D22-48463A20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D974B-FC13-298C-07FE-47F806C61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36BE1-ACC1-06C9-68BB-8FB63F19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3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A109-9E80-672F-F6F7-7413910BF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ECF1BC-0919-FD49-F517-77B7D43FA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040F-6A52-C757-0542-E39BC25D3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4F42E-E63D-4A3E-986F-2FC107B3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A2F19-61FD-88D1-066F-24C0DB9FC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15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7E109C-298B-D814-0D7D-C805C111F9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B1524E-5600-1AC1-FC3B-73D3A074E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97C4D-065C-A50A-D32E-ED4CD4638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B39C9-AF86-E232-0CA0-0E6E2BB64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5619F-A1FB-7133-4B48-47159EEEF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98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32999-BEE5-A552-8EF8-79F8EAA3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CBEBE-56BA-8174-F44C-640AE558E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ABA2D-776C-268F-AD49-4C2484BE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EC27E-478E-199F-AFC9-DE1059A6E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E0E44-484A-9E79-4A03-BEF559EAD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05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DEEFA-C9DC-735B-7C74-9EDF9801F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6E554-D3E6-8FE7-891E-09022B27D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AC820-B825-3001-FDB0-AD765278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00306-A288-C677-42E2-40CFCF64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8D9B-A3D2-D37C-8F49-93D41C5CD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2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ADD35-927B-D767-BEC2-FE67101A8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29344-EDF9-33E9-2372-58D4DD404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C68A0-F817-4082-B157-CFE571934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B0879E-9C4C-A4D9-8093-67ADD0C4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99F98-913C-3440-0A45-9795B142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16C65-9110-14AA-68B7-81E5549CF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9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20FF8-A4D9-58FF-3622-D976793D4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A1C47-F6CD-228C-AD44-A00C7A0F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CB54E-94A3-3ED2-C052-BECA1A353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4C69D7-D58C-FE8E-87EC-C0251EFE2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E9AAF-C062-8930-4B09-DF3EB3B95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832592-D418-FCD7-2AE8-CA0813D28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5784ED-07B8-EAF7-A247-7F92F2B9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0286A8-0168-1550-B5DD-97C431976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1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DEB4F-8C54-42FD-C5A4-8DA013BE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912B58-A6C3-38A6-35DB-BB612D73C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45F99B-079B-7384-97D6-B9CEFF993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3DA4F-21EA-A3B7-6197-CA5C292B6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425E25-6216-8845-1D3D-7A9AAF980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E1A14-C62F-E96B-43D8-64514A5E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DAC59-EB12-545D-E1A4-B2E31DC86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3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51928-072A-D9C4-658D-8E5D9000C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2F5FF-9951-70B9-55DA-AF70121D4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641915-58F9-5C75-0D79-F26AC7D856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2FBC0-A23B-2427-F5F2-0F9248AE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FC017-C25D-407B-0E20-EE320BAF2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BF9FC-8E1C-9A4C-E1EB-330E0ACA6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37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C780B-CE43-B7B6-52C1-C68571F5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2D1E8B-3429-FF72-7DF9-8881D16DE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64CFF-A978-E8E3-A2DA-76E000CA8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AE416-7CC3-B09E-ACEC-D56F9C1A2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1625A-276F-7A28-F813-772E433D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B5C8C-BB79-90A5-D56D-52E367E8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51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5C180E-3D53-183C-02F2-7C9DD597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4066F-22D8-EAA7-08D0-7663F05D7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B8488-30EC-E4FF-4A8A-70EC1E652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D02B1-7029-49BE-A4FD-1A4E97BC989A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9EE93-0955-1B11-D40B-7D1547208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2137C-0E26-E2C1-8AFE-3882E545D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BD46E-3E60-4077-8639-079C088FA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23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F07-64FB-615A-CEEF-32994835B9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67681-B271-806E-87C8-743BEAF8A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03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5755422"/>
          </a:xfrm>
          <a:custGeom>
            <a:avLst/>
            <a:gdLst>
              <a:gd name="connsiteX0" fmla="*/ 0 w 6705599"/>
              <a:gd name="connsiteY0" fmla="*/ 0 h 5755422"/>
              <a:gd name="connsiteX1" fmla="*/ 357632 w 6705599"/>
              <a:gd name="connsiteY1" fmla="*/ 0 h 5755422"/>
              <a:gd name="connsiteX2" fmla="*/ 916432 w 6705599"/>
              <a:gd name="connsiteY2" fmla="*/ 0 h 5755422"/>
              <a:gd name="connsiteX3" fmla="*/ 1341120 w 6705599"/>
              <a:gd name="connsiteY3" fmla="*/ 0 h 5755422"/>
              <a:gd name="connsiteX4" fmla="*/ 2034032 w 6705599"/>
              <a:gd name="connsiteY4" fmla="*/ 0 h 5755422"/>
              <a:gd name="connsiteX5" fmla="*/ 2458720 w 6705599"/>
              <a:gd name="connsiteY5" fmla="*/ 0 h 5755422"/>
              <a:gd name="connsiteX6" fmla="*/ 2816352 w 6705599"/>
              <a:gd name="connsiteY6" fmla="*/ 0 h 5755422"/>
              <a:gd name="connsiteX7" fmla="*/ 3509263 w 6705599"/>
              <a:gd name="connsiteY7" fmla="*/ 0 h 5755422"/>
              <a:gd name="connsiteX8" fmla="*/ 3933951 w 6705599"/>
              <a:gd name="connsiteY8" fmla="*/ 0 h 5755422"/>
              <a:gd name="connsiteX9" fmla="*/ 4425695 w 6705599"/>
              <a:gd name="connsiteY9" fmla="*/ 0 h 5755422"/>
              <a:gd name="connsiteX10" fmla="*/ 4984495 w 6705599"/>
              <a:gd name="connsiteY10" fmla="*/ 0 h 5755422"/>
              <a:gd name="connsiteX11" fmla="*/ 5677407 w 6705599"/>
              <a:gd name="connsiteY11" fmla="*/ 0 h 5755422"/>
              <a:gd name="connsiteX12" fmla="*/ 6035039 w 6705599"/>
              <a:gd name="connsiteY12" fmla="*/ 0 h 5755422"/>
              <a:gd name="connsiteX13" fmla="*/ 6705599 w 6705599"/>
              <a:gd name="connsiteY13" fmla="*/ 0 h 5755422"/>
              <a:gd name="connsiteX14" fmla="*/ 6705599 w 6705599"/>
              <a:gd name="connsiteY14" fmla="*/ 633096 h 5755422"/>
              <a:gd name="connsiteX15" fmla="*/ 6705599 w 6705599"/>
              <a:gd name="connsiteY15" fmla="*/ 1208639 h 5755422"/>
              <a:gd name="connsiteX16" fmla="*/ 6705599 w 6705599"/>
              <a:gd name="connsiteY16" fmla="*/ 1784181 h 5755422"/>
              <a:gd name="connsiteX17" fmla="*/ 6705599 w 6705599"/>
              <a:gd name="connsiteY17" fmla="*/ 2359723 h 5755422"/>
              <a:gd name="connsiteX18" fmla="*/ 6705599 w 6705599"/>
              <a:gd name="connsiteY18" fmla="*/ 2935265 h 5755422"/>
              <a:gd name="connsiteX19" fmla="*/ 6705599 w 6705599"/>
              <a:gd name="connsiteY19" fmla="*/ 3568362 h 5755422"/>
              <a:gd name="connsiteX20" fmla="*/ 6705599 w 6705599"/>
              <a:gd name="connsiteY20" fmla="*/ 4143904 h 5755422"/>
              <a:gd name="connsiteX21" fmla="*/ 6705599 w 6705599"/>
              <a:gd name="connsiteY21" fmla="*/ 4719446 h 5755422"/>
              <a:gd name="connsiteX22" fmla="*/ 6705599 w 6705599"/>
              <a:gd name="connsiteY22" fmla="*/ 5755422 h 5755422"/>
              <a:gd name="connsiteX23" fmla="*/ 6146799 w 6705599"/>
              <a:gd name="connsiteY23" fmla="*/ 5755422 h 5755422"/>
              <a:gd name="connsiteX24" fmla="*/ 5789167 w 6705599"/>
              <a:gd name="connsiteY24" fmla="*/ 5755422 h 5755422"/>
              <a:gd name="connsiteX25" fmla="*/ 5431535 w 6705599"/>
              <a:gd name="connsiteY25" fmla="*/ 5755422 h 5755422"/>
              <a:gd name="connsiteX26" fmla="*/ 4939791 w 6705599"/>
              <a:gd name="connsiteY26" fmla="*/ 5755422 h 5755422"/>
              <a:gd name="connsiteX27" fmla="*/ 4380991 w 6705599"/>
              <a:gd name="connsiteY27" fmla="*/ 5755422 h 5755422"/>
              <a:gd name="connsiteX28" fmla="*/ 3956303 w 6705599"/>
              <a:gd name="connsiteY28" fmla="*/ 5755422 h 5755422"/>
              <a:gd name="connsiteX29" fmla="*/ 3397503 w 6705599"/>
              <a:gd name="connsiteY29" fmla="*/ 5755422 h 5755422"/>
              <a:gd name="connsiteX30" fmla="*/ 2704592 w 6705599"/>
              <a:gd name="connsiteY30" fmla="*/ 5755422 h 5755422"/>
              <a:gd name="connsiteX31" fmla="*/ 2279904 w 6705599"/>
              <a:gd name="connsiteY31" fmla="*/ 5755422 h 5755422"/>
              <a:gd name="connsiteX32" fmla="*/ 1788160 w 6705599"/>
              <a:gd name="connsiteY32" fmla="*/ 5755422 h 5755422"/>
              <a:gd name="connsiteX33" fmla="*/ 1095248 w 6705599"/>
              <a:gd name="connsiteY33" fmla="*/ 5755422 h 5755422"/>
              <a:gd name="connsiteX34" fmla="*/ 0 w 6705599"/>
              <a:gd name="connsiteY34" fmla="*/ 5755422 h 5755422"/>
              <a:gd name="connsiteX35" fmla="*/ 0 w 6705599"/>
              <a:gd name="connsiteY35" fmla="*/ 5179880 h 5755422"/>
              <a:gd name="connsiteX36" fmla="*/ 0 w 6705599"/>
              <a:gd name="connsiteY36" fmla="*/ 4604338 h 5755422"/>
              <a:gd name="connsiteX37" fmla="*/ 0 w 6705599"/>
              <a:gd name="connsiteY37" fmla="*/ 4028795 h 5755422"/>
              <a:gd name="connsiteX38" fmla="*/ 0 w 6705599"/>
              <a:gd name="connsiteY38" fmla="*/ 3338145 h 5755422"/>
              <a:gd name="connsiteX39" fmla="*/ 0 w 6705599"/>
              <a:gd name="connsiteY39" fmla="*/ 2820157 h 5755422"/>
              <a:gd name="connsiteX40" fmla="*/ 0 w 6705599"/>
              <a:gd name="connsiteY40" fmla="*/ 2417277 h 5755422"/>
              <a:gd name="connsiteX41" fmla="*/ 0 w 6705599"/>
              <a:gd name="connsiteY41" fmla="*/ 1899289 h 5755422"/>
              <a:gd name="connsiteX42" fmla="*/ 0 w 6705599"/>
              <a:gd name="connsiteY42" fmla="*/ 1323747 h 5755422"/>
              <a:gd name="connsiteX43" fmla="*/ 0 w 6705599"/>
              <a:gd name="connsiteY43" fmla="*/ 690651 h 5755422"/>
              <a:gd name="connsiteX44" fmla="*/ 0 w 6705599"/>
              <a:gd name="connsiteY44" fmla="*/ 0 h 575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705599" h="5755422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50624" y="191670"/>
                  <a:pt x="6639288" y="352566"/>
                  <a:pt x="6705599" y="633096"/>
                </a:cubicBezTo>
                <a:cubicBezTo>
                  <a:pt x="6771910" y="913626"/>
                  <a:pt x="6699276" y="949607"/>
                  <a:pt x="6705599" y="1208639"/>
                </a:cubicBezTo>
                <a:cubicBezTo>
                  <a:pt x="6711922" y="1467671"/>
                  <a:pt x="6683280" y="1499728"/>
                  <a:pt x="6705599" y="1784181"/>
                </a:cubicBezTo>
                <a:cubicBezTo>
                  <a:pt x="6727918" y="2068634"/>
                  <a:pt x="6645457" y="2125671"/>
                  <a:pt x="6705599" y="2359723"/>
                </a:cubicBezTo>
                <a:cubicBezTo>
                  <a:pt x="6765741" y="2593775"/>
                  <a:pt x="6645122" y="2679945"/>
                  <a:pt x="6705599" y="2935265"/>
                </a:cubicBezTo>
                <a:cubicBezTo>
                  <a:pt x="6766076" y="3190585"/>
                  <a:pt x="6674297" y="3398106"/>
                  <a:pt x="6705599" y="3568362"/>
                </a:cubicBezTo>
                <a:cubicBezTo>
                  <a:pt x="6736901" y="3738618"/>
                  <a:pt x="6703892" y="4024473"/>
                  <a:pt x="6705599" y="4143904"/>
                </a:cubicBezTo>
                <a:cubicBezTo>
                  <a:pt x="6707306" y="4263335"/>
                  <a:pt x="6641145" y="4577952"/>
                  <a:pt x="6705599" y="4719446"/>
                </a:cubicBezTo>
                <a:cubicBezTo>
                  <a:pt x="6770053" y="4860940"/>
                  <a:pt x="6628018" y="5411320"/>
                  <a:pt x="6705599" y="5755422"/>
                </a:cubicBezTo>
                <a:cubicBezTo>
                  <a:pt x="6567180" y="5767882"/>
                  <a:pt x="6270105" y="5689916"/>
                  <a:pt x="6146799" y="5755422"/>
                </a:cubicBezTo>
                <a:cubicBezTo>
                  <a:pt x="6023493" y="5820928"/>
                  <a:pt x="5909177" y="5727300"/>
                  <a:pt x="5789167" y="5755422"/>
                </a:cubicBezTo>
                <a:cubicBezTo>
                  <a:pt x="5669157" y="5783544"/>
                  <a:pt x="5538708" y="5728367"/>
                  <a:pt x="5431535" y="5755422"/>
                </a:cubicBezTo>
                <a:cubicBezTo>
                  <a:pt x="5324362" y="5782477"/>
                  <a:pt x="5155190" y="5713328"/>
                  <a:pt x="4939791" y="5755422"/>
                </a:cubicBezTo>
                <a:cubicBezTo>
                  <a:pt x="4724392" y="5797516"/>
                  <a:pt x="4572093" y="5730244"/>
                  <a:pt x="4380991" y="5755422"/>
                </a:cubicBezTo>
                <a:cubicBezTo>
                  <a:pt x="4189889" y="5780600"/>
                  <a:pt x="4164009" y="5715563"/>
                  <a:pt x="3956303" y="5755422"/>
                </a:cubicBezTo>
                <a:cubicBezTo>
                  <a:pt x="3748597" y="5795281"/>
                  <a:pt x="3561371" y="5707869"/>
                  <a:pt x="3397503" y="5755422"/>
                </a:cubicBezTo>
                <a:cubicBezTo>
                  <a:pt x="3233635" y="5802975"/>
                  <a:pt x="2931092" y="5705068"/>
                  <a:pt x="2704592" y="5755422"/>
                </a:cubicBezTo>
                <a:cubicBezTo>
                  <a:pt x="2478092" y="5805776"/>
                  <a:pt x="2393648" y="5707068"/>
                  <a:pt x="2279904" y="5755422"/>
                </a:cubicBezTo>
                <a:cubicBezTo>
                  <a:pt x="2166160" y="5803776"/>
                  <a:pt x="1928595" y="5747000"/>
                  <a:pt x="1788160" y="5755422"/>
                </a:cubicBezTo>
                <a:cubicBezTo>
                  <a:pt x="1647725" y="5763844"/>
                  <a:pt x="1394773" y="5722732"/>
                  <a:pt x="1095248" y="5755422"/>
                </a:cubicBezTo>
                <a:cubicBezTo>
                  <a:pt x="795723" y="5788112"/>
                  <a:pt x="491759" y="5649164"/>
                  <a:pt x="0" y="5755422"/>
                </a:cubicBezTo>
                <a:cubicBezTo>
                  <a:pt x="-44651" y="5518986"/>
                  <a:pt x="32964" y="5317818"/>
                  <a:pt x="0" y="5179880"/>
                </a:cubicBezTo>
                <a:cubicBezTo>
                  <a:pt x="-32964" y="5041942"/>
                  <a:pt x="22982" y="4887666"/>
                  <a:pt x="0" y="4604338"/>
                </a:cubicBezTo>
                <a:cubicBezTo>
                  <a:pt x="-22982" y="4321010"/>
                  <a:pt x="23001" y="4192444"/>
                  <a:pt x="0" y="4028795"/>
                </a:cubicBezTo>
                <a:cubicBezTo>
                  <a:pt x="-23001" y="3865146"/>
                  <a:pt x="29180" y="3560168"/>
                  <a:pt x="0" y="3338145"/>
                </a:cubicBezTo>
                <a:cubicBezTo>
                  <a:pt x="-29180" y="3116122"/>
                  <a:pt x="10951" y="2945808"/>
                  <a:pt x="0" y="2820157"/>
                </a:cubicBezTo>
                <a:cubicBezTo>
                  <a:pt x="-10951" y="2694506"/>
                  <a:pt x="41597" y="2575680"/>
                  <a:pt x="0" y="2417277"/>
                </a:cubicBezTo>
                <a:cubicBezTo>
                  <a:pt x="-41597" y="2258874"/>
                  <a:pt x="33616" y="2090271"/>
                  <a:pt x="0" y="1899289"/>
                </a:cubicBezTo>
                <a:cubicBezTo>
                  <a:pt x="-33616" y="1708307"/>
                  <a:pt x="55060" y="1496519"/>
                  <a:pt x="0" y="1323747"/>
                </a:cubicBezTo>
                <a:cubicBezTo>
                  <a:pt x="-55060" y="1150975"/>
                  <a:pt x="41991" y="978727"/>
                  <a:pt x="0" y="690651"/>
                </a:cubicBezTo>
                <a:cubicBezTo>
                  <a:pt x="-41991" y="402575"/>
                  <a:pt x="18187" y="170048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600" b="0" i="0" dirty="0">
                <a:effectLst/>
                <a:latin typeface="inherit"/>
              </a:rPr>
              <a:t>عرفنا قبل كده ان لمه </a:t>
            </a:r>
            <a:r>
              <a:rPr lang="en-US" sz="1600" b="0" i="0" dirty="0">
                <a:effectLst/>
                <a:latin typeface="inherit"/>
              </a:rPr>
              <a:t>class </a:t>
            </a:r>
            <a:r>
              <a:rPr lang="ar-EG" sz="1600" b="0" i="0" dirty="0">
                <a:effectLst/>
                <a:latin typeface="inherit"/>
              </a:rPr>
              <a:t>يعمل </a:t>
            </a:r>
            <a:r>
              <a:rPr lang="en-US" sz="1600" b="0" i="0" dirty="0">
                <a:effectLst/>
                <a:latin typeface="inherit"/>
              </a:rPr>
              <a:t>implement </a:t>
            </a:r>
            <a:r>
              <a:rPr lang="ar-EG" sz="1600" b="0" i="0" dirty="0">
                <a:effectLst/>
                <a:latin typeface="inherit"/>
              </a:rPr>
              <a:t>من كلاس </a:t>
            </a:r>
            <a:r>
              <a:rPr lang="ar-EG" sz="1600" b="0" i="0" dirty="0" err="1">
                <a:effectLst/>
                <a:latin typeface="inherit"/>
              </a:rPr>
              <a:t>تاني</a:t>
            </a:r>
            <a:r>
              <a:rPr lang="ar-EG" sz="1600" b="0" i="0" dirty="0">
                <a:effectLst/>
                <a:latin typeface="inherit"/>
              </a:rPr>
              <a:t> دع معناه انه مجبور يعمل </a:t>
            </a:r>
            <a:r>
              <a:rPr lang="en-US" sz="1600" b="0" i="0" dirty="0">
                <a:effectLst/>
                <a:latin typeface="inherit"/>
              </a:rPr>
              <a:t>implementation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لكل </a:t>
            </a:r>
            <a:r>
              <a:rPr lang="ar-EG" sz="1600" b="0" i="0" dirty="0" err="1">
                <a:effectLst/>
                <a:latin typeface="inherit"/>
              </a:rPr>
              <a:t>الفانكشنز</a:t>
            </a:r>
            <a:r>
              <a:rPr lang="ar-EG" sz="1600" b="0" i="0" dirty="0">
                <a:effectLst/>
                <a:latin typeface="inherit"/>
              </a:rPr>
              <a:t> اللي موجوده عند الكلاس والكلاس </a:t>
            </a:r>
            <a:r>
              <a:rPr lang="ar-EG" sz="1600" b="0" i="0" dirty="0" err="1">
                <a:effectLst/>
                <a:latin typeface="inherit"/>
              </a:rPr>
              <a:t>بتاعه</a:t>
            </a:r>
            <a:r>
              <a:rPr lang="ar-EG" sz="1600" b="0" i="0" dirty="0">
                <a:effectLst/>
                <a:latin typeface="inherit"/>
              </a:rPr>
              <a:t> مش </a:t>
            </a:r>
            <a:r>
              <a:rPr lang="ar-EG" sz="1600" b="0" i="0" dirty="0" err="1">
                <a:effectLst/>
                <a:latin typeface="inherit"/>
              </a:rPr>
              <a:t>هيشتغل</a:t>
            </a:r>
            <a:r>
              <a:rPr lang="ar-EG" sz="1600" b="0" i="0" dirty="0">
                <a:effectLst/>
                <a:latin typeface="inherit"/>
              </a:rPr>
              <a:t> غير لمه يعملهم كلهم </a:t>
            </a:r>
            <a:r>
              <a:rPr lang="en-US" sz="1600" b="0" i="0" dirty="0">
                <a:effectLst/>
                <a:latin typeface="inherit"/>
              </a:rPr>
              <a:t>implementation</a:t>
            </a:r>
            <a:r>
              <a:rPr lang="ar-EG" sz="1600" b="0" i="0" dirty="0">
                <a:effectLst/>
                <a:latin typeface="inherit"/>
              </a:rPr>
              <a:t>.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نتخيل كده في فانكشن انا مش محتاجها بس في نفس الوقت الكلاس مش </a:t>
            </a:r>
            <a:r>
              <a:rPr lang="ar-EG" sz="1600" b="0" i="0" dirty="0" err="1">
                <a:effectLst/>
                <a:latin typeface="inherit"/>
              </a:rPr>
              <a:t>هيشتغل</a:t>
            </a:r>
            <a:r>
              <a:rPr lang="ar-EG" sz="1600" b="0" i="0" dirty="0">
                <a:effectLst/>
                <a:latin typeface="inherit"/>
              </a:rPr>
              <a:t> غير لمه أعملها </a:t>
            </a:r>
            <a:r>
              <a:rPr lang="en-US" sz="1600" b="0" i="0" dirty="0">
                <a:effectLst/>
                <a:latin typeface="inherit"/>
              </a:rPr>
              <a:t>implementation </a:t>
            </a:r>
            <a:r>
              <a:rPr lang="ar-EG" sz="1600" b="0" i="0" dirty="0">
                <a:effectLst/>
                <a:latin typeface="inherit"/>
              </a:rPr>
              <a:t>اعمل اي وانا مش محتاجها؟؟</a:t>
            </a:r>
          </a:p>
          <a:p>
            <a:pPr algn="r" rtl="1"/>
            <a:endParaRPr lang="ar-EG" sz="1600" b="0" i="0" dirty="0">
              <a:effectLst/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ودة ال</a:t>
            </a:r>
            <a:r>
              <a:rPr lang="en-US" sz="1600" b="0" i="0" dirty="0">
                <a:effectLst/>
                <a:latin typeface="inherit"/>
              </a:rPr>
              <a:t>principle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الرابع في ال </a:t>
            </a:r>
            <a:r>
              <a:rPr lang="en-US" sz="1600" b="0" i="0" dirty="0" err="1">
                <a:effectLst/>
                <a:latin typeface="inherit"/>
              </a:rPr>
              <a:t>sol'</a:t>
            </a:r>
            <a:r>
              <a:rPr lang="en-US" sz="1600" b="1" i="0" dirty="0" err="1">
                <a:effectLst/>
                <a:latin typeface="inherit"/>
              </a:rPr>
              <a:t>i</a:t>
            </a:r>
            <a:r>
              <a:rPr lang="en-US" sz="1600" b="0" i="0" dirty="0" err="1">
                <a:effectLst/>
                <a:latin typeface="inherit"/>
              </a:rPr>
              <a:t>'d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وهو:</a:t>
            </a:r>
          </a:p>
          <a:p>
            <a:pPr algn="r" rtl="1"/>
            <a:r>
              <a:rPr lang="en-US" sz="1600" b="1" i="0" u="sng" dirty="0">
                <a:effectLst/>
                <a:latin typeface="inherit"/>
              </a:rPr>
              <a:t>interface segregation principle (</a:t>
            </a:r>
            <a:r>
              <a:rPr lang="en-US" sz="1600" b="1" i="0" u="sng" dirty="0" err="1">
                <a:effectLst/>
                <a:latin typeface="inherit"/>
              </a:rPr>
              <a:t>isp</a:t>
            </a:r>
            <a:r>
              <a:rPr lang="en-US" sz="1600" b="1" i="0" u="sng" dirty="0">
                <a:effectLst/>
                <a:latin typeface="inherit"/>
              </a:rPr>
              <a:t>)</a:t>
            </a:r>
            <a:r>
              <a:rPr lang="ar-EG" sz="1600" b="1" i="0" u="sng" dirty="0">
                <a:effectLst/>
                <a:latin typeface="inherit"/>
              </a:rPr>
              <a:t> </a:t>
            </a:r>
          </a:p>
          <a:p>
            <a:pPr algn="r" rtl="1"/>
            <a:endParaRPr lang="ar-EG" sz="1600" b="1" i="0" u="sng" dirty="0">
              <a:effectLst/>
              <a:latin typeface="inherit"/>
            </a:endParaRPr>
          </a:p>
          <a:p>
            <a:pPr algn="r" rtl="1"/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بيقول</a:t>
            </a:r>
            <a:r>
              <a:rPr lang="ar-EG" sz="1600" b="0" i="0" dirty="0">
                <a:effectLst/>
                <a:latin typeface="inherit"/>
              </a:rPr>
              <a:t> اي بقا ال </a:t>
            </a:r>
            <a:r>
              <a:rPr lang="en-US" sz="1600" b="0" i="0" dirty="0">
                <a:effectLst/>
                <a:latin typeface="inherit"/>
              </a:rPr>
              <a:t>principle </a:t>
            </a:r>
            <a:r>
              <a:rPr lang="ar-EG" sz="1600" b="0" i="0" dirty="0">
                <a:effectLst/>
                <a:latin typeface="inherit"/>
              </a:rPr>
              <a:t>ده، ان اي فانكشن انت مش محتاجها افصلها في </a:t>
            </a:r>
            <a:r>
              <a:rPr lang="en-US" sz="1600" b="0" i="0" dirty="0">
                <a:effectLst/>
                <a:latin typeface="inherit"/>
              </a:rPr>
              <a:t>interface (class ) </a:t>
            </a:r>
            <a:r>
              <a:rPr lang="ar-EG" sz="1600" b="0" i="0" dirty="0">
                <a:effectLst/>
                <a:latin typeface="inherit"/>
              </a:rPr>
              <a:t>لوحده واللي محتاج </a:t>
            </a:r>
            <a:r>
              <a:rPr lang="ar-EG" sz="1600" b="0" i="0" dirty="0" err="1">
                <a:effectLst/>
                <a:latin typeface="inherit"/>
              </a:rPr>
              <a:t>الفانكشن</a:t>
            </a:r>
            <a:r>
              <a:rPr lang="ar-EG" sz="1600" b="0" i="0" dirty="0">
                <a:effectLst/>
                <a:latin typeface="inherit"/>
              </a:rPr>
              <a:t> ده يبقا يعمل</a:t>
            </a:r>
            <a:r>
              <a:rPr lang="en-US" sz="1600" b="0" i="0" dirty="0">
                <a:effectLst/>
                <a:latin typeface="inherit"/>
              </a:rPr>
              <a:t>implement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من الكلاس </a:t>
            </a:r>
            <a:r>
              <a:rPr lang="ar-EG" sz="1600" b="0" i="0" dirty="0" err="1">
                <a:effectLst/>
                <a:latin typeface="inherit"/>
              </a:rPr>
              <a:t>التاني</a:t>
            </a:r>
            <a:r>
              <a:rPr lang="ar-EG" sz="1600" b="0" i="0" dirty="0">
                <a:effectLst/>
                <a:latin typeface="inherit"/>
              </a:rPr>
              <a:t> وخلاص بس كده. 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1" i="0" dirty="0">
                <a:effectLst/>
                <a:latin typeface="inherit"/>
              </a:rPr>
              <a:t>مثال</a:t>
            </a:r>
            <a:r>
              <a:rPr lang="ar-EG" sz="1600" b="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نفترض </a:t>
            </a:r>
            <a:r>
              <a:rPr lang="ar-EG" sz="1600" b="1" i="0" dirty="0">
                <a:effectLst/>
                <a:latin typeface="inherit"/>
              </a:rPr>
              <a:t>عندنا كلاس اسمه </a:t>
            </a:r>
            <a:r>
              <a:rPr lang="en-US" sz="1600" b="1" i="0" dirty="0">
                <a:effectLst/>
                <a:latin typeface="inherit"/>
              </a:rPr>
              <a:t>shop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جوه الكلاس ده فانكشن اسمها </a:t>
            </a:r>
            <a:r>
              <a:rPr lang="en-US" sz="1600" b="1" i="0" dirty="0">
                <a:effectLst/>
                <a:latin typeface="inherit"/>
              </a:rPr>
              <a:t>buy()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بتشتري</a:t>
            </a:r>
            <a:r>
              <a:rPr lang="ar-EG" sz="1600" b="1" i="0" dirty="0">
                <a:effectLst/>
                <a:latin typeface="inherit"/>
              </a:rPr>
              <a:t> اي حاجه</a:t>
            </a:r>
            <a:r>
              <a:rPr lang="ar-EG" sz="1600" b="0" i="0" dirty="0">
                <a:effectLst/>
                <a:latin typeface="inherit"/>
              </a:rPr>
              <a:t>، </a:t>
            </a:r>
          </a:p>
          <a:p>
            <a:pPr algn="r" rtl="1"/>
            <a:r>
              <a:rPr lang="ar-EG" sz="1600" b="1" i="0" dirty="0" err="1">
                <a:effectLst/>
                <a:latin typeface="inherit"/>
              </a:rPr>
              <a:t>وفانكشن</a:t>
            </a:r>
            <a:r>
              <a:rPr lang="ar-EG" sz="1600" b="1" i="0" dirty="0">
                <a:effectLst/>
                <a:latin typeface="inherit"/>
              </a:rPr>
              <a:t> اسمها </a:t>
            </a:r>
            <a:r>
              <a:rPr lang="en-US" sz="1600" b="1" i="0" dirty="0">
                <a:effectLst/>
                <a:latin typeface="inherit"/>
              </a:rPr>
              <a:t>sell()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بتبيع اي حاجه </a:t>
            </a:r>
            <a:r>
              <a:rPr lang="ar-EG" sz="1600" i="0" dirty="0">
                <a:effectLst/>
                <a:latin typeface="inherit"/>
              </a:rPr>
              <a:t>، </a:t>
            </a:r>
            <a:r>
              <a:rPr lang="ar-EG" sz="1600" b="1" i="0" dirty="0" err="1">
                <a:effectLst/>
                <a:latin typeface="inherit"/>
              </a:rPr>
              <a:t>وفانكشن</a:t>
            </a:r>
            <a:r>
              <a:rPr lang="ar-EG" sz="1600" b="1" i="0" dirty="0">
                <a:effectLst/>
                <a:latin typeface="inherit"/>
              </a:rPr>
              <a:t> اسمها </a:t>
            </a:r>
            <a:r>
              <a:rPr lang="en-US" sz="1600" b="1" i="0" dirty="0" err="1">
                <a:effectLst/>
                <a:latin typeface="inherit"/>
              </a:rPr>
              <a:t>free_ice</a:t>
            </a:r>
            <a:r>
              <a:rPr lang="en-US" sz="1600" b="1" i="0" dirty="0">
                <a:effectLst/>
                <a:latin typeface="inherit"/>
              </a:rPr>
              <a:t> cream()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ده </a:t>
            </a:r>
            <a:r>
              <a:rPr lang="ar-EG" sz="1600" b="1" i="0" dirty="0" err="1">
                <a:effectLst/>
                <a:latin typeface="inherit"/>
              </a:rPr>
              <a:t>بتدي</a:t>
            </a:r>
            <a:r>
              <a:rPr lang="ar-EG" sz="1600" b="1" i="0" dirty="0">
                <a:effectLst/>
                <a:latin typeface="inherit"/>
              </a:rPr>
              <a:t> ايس كريم مجانا</a:t>
            </a:r>
            <a:r>
              <a:rPr lang="ar-EG" sz="1600" i="0" dirty="0">
                <a:effectLst/>
                <a:latin typeface="inherit"/>
              </a:rPr>
              <a:t>،</a:t>
            </a:r>
            <a:r>
              <a:rPr lang="ar-EG" sz="1600" b="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600" b="0" i="0" dirty="0" err="1">
                <a:effectLst/>
                <a:latin typeface="inherit"/>
              </a:rPr>
              <a:t>دلوقت</a:t>
            </a:r>
            <a:r>
              <a:rPr lang="ar-EG" sz="1600" b="0" i="0" dirty="0">
                <a:effectLst/>
                <a:latin typeface="inherit"/>
              </a:rPr>
              <a:t> انا شخص </a:t>
            </a:r>
            <a:r>
              <a:rPr lang="ar-EG" sz="1600" b="0" i="0" dirty="0" err="1">
                <a:effectLst/>
                <a:latin typeface="inherit"/>
              </a:rPr>
              <a:t>هفتح</a:t>
            </a:r>
            <a:r>
              <a:rPr lang="ar-EG" sz="1600" b="0" i="0" dirty="0">
                <a:effectLst/>
                <a:latin typeface="inherit"/>
              </a:rPr>
              <a:t> متجر </a:t>
            </a:r>
            <a:r>
              <a:rPr lang="ar-EG" sz="1600" b="0" i="0" dirty="0" err="1">
                <a:effectLst/>
                <a:latin typeface="inherit"/>
              </a:rPr>
              <a:t>بيبيع</a:t>
            </a:r>
            <a:r>
              <a:rPr lang="ar-EG" sz="1600" b="0" i="0" dirty="0">
                <a:effectLst/>
                <a:latin typeface="inherit"/>
              </a:rPr>
              <a:t> ويشتري كتب ف </a:t>
            </a:r>
            <a:r>
              <a:rPr lang="ar-EG" sz="1600" b="0" i="0" dirty="0" err="1">
                <a:effectLst/>
                <a:latin typeface="inherit"/>
              </a:rPr>
              <a:t>هعمل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implement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من الكلاس اللي اسمها </a:t>
            </a:r>
            <a:r>
              <a:rPr lang="en-US" sz="1600" b="0" i="0" dirty="0">
                <a:effectLst/>
                <a:latin typeface="inherit"/>
              </a:rPr>
              <a:t>shop </a:t>
            </a:r>
            <a:r>
              <a:rPr lang="ar-EG" sz="1600" b="0" i="0" dirty="0">
                <a:effectLst/>
                <a:latin typeface="inherit"/>
              </a:rPr>
              <a:t>بس هيا كده </a:t>
            </a:r>
            <a:r>
              <a:rPr lang="ar-EG" sz="1600" b="0" i="0" dirty="0" err="1">
                <a:effectLst/>
                <a:latin typeface="inherit"/>
              </a:rPr>
              <a:t>بتجبرني</a:t>
            </a:r>
            <a:r>
              <a:rPr lang="ar-EG" sz="1600" b="0" i="0" dirty="0">
                <a:effectLst/>
                <a:latin typeface="inherit"/>
              </a:rPr>
              <a:t> ادي ايس كريم ببلاش!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وانا مش </a:t>
            </a:r>
            <a:r>
              <a:rPr lang="ar-EG" sz="1600" b="0" i="0" dirty="0" err="1">
                <a:effectLst/>
                <a:latin typeface="inherit"/>
              </a:rPr>
              <a:t>عايز</a:t>
            </a:r>
            <a:r>
              <a:rPr lang="ar-EG" sz="1600" b="0" i="0" dirty="0">
                <a:effectLst/>
                <a:latin typeface="inherit"/>
              </a:rPr>
              <a:t> اعمل كده</a:t>
            </a:r>
            <a:r>
              <a:rPr lang="ar-EG" sz="1600" b="1" i="0" dirty="0">
                <a:effectLst/>
                <a:latin typeface="inherit"/>
              </a:rPr>
              <a:t>، ف الحل اننا </a:t>
            </a:r>
            <a:r>
              <a:rPr lang="ar-EG" sz="1600" b="1" i="0" dirty="0" err="1">
                <a:effectLst/>
                <a:latin typeface="inherit"/>
              </a:rPr>
              <a:t>هنعمل</a:t>
            </a:r>
            <a:r>
              <a:rPr lang="ar-EG" sz="1600" b="1" i="0" dirty="0">
                <a:effectLst/>
                <a:latin typeface="inherit"/>
              </a:rPr>
              <a:t> فانكشن </a:t>
            </a:r>
            <a:r>
              <a:rPr lang="en-US" sz="1600" b="1" i="0" dirty="0">
                <a:effectLst/>
                <a:latin typeface="inherit"/>
              </a:rPr>
              <a:t>buy </a:t>
            </a:r>
            <a:r>
              <a:rPr lang="ar-EG" sz="1600" b="1" i="0" dirty="0">
                <a:effectLst/>
                <a:latin typeface="inherit"/>
              </a:rPr>
              <a:t>و </a:t>
            </a:r>
            <a:r>
              <a:rPr lang="en-US" sz="1600" b="1" i="0" dirty="0">
                <a:effectLst/>
                <a:latin typeface="inherit"/>
              </a:rPr>
              <a:t>sell </a:t>
            </a:r>
            <a:r>
              <a:rPr lang="ar-EG" sz="1600" b="1" i="0" dirty="0">
                <a:effectLst/>
                <a:latin typeface="inherit"/>
              </a:rPr>
              <a:t>في كلاس لوحدهم و </a:t>
            </a:r>
            <a:r>
              <a:rPr lang="en-US" sz="1600" b="1" i="0" dirty="0" err="1">
                <a:effectLst/>
                <a:latin typeface="inherit"/>
              </a:rPr>
              <a:t>free_ice</a:t>
            </a:r>
            <a:r>
              <a:rPr lang="en-US" sz="1600" b="1" i="0" dirty="0">
                <a:effectLst/>
                <a:latin typeface="inherit"/>
              </a:rPr>
              <a:t> cream  </a:t>
            </a:r>
            <a:r>
              <a:rPr lang="ar-EG" sz="1600" b="1" i="0" dirty="0">
                <a:effectLst/>
                <a:latin typeface="inherit"/>
              </a:rPr>
              <a:t>في كلاس </a:t>
            </a:r>
            <a:r>
              <a:rPr lang="ar-EG" sz="1600" b="1" i="0" dirty="0" err="1">
                <a:effectLst/>
                <a:latin typeface="inherit"/>
              </a:rPr>
              <a:t>تاني</a:t>
            </a:r>
            <a:r>
              <a:rPr lang="ar-EG" sz="1600" b="1" i="0" dirty="0">
                <a:effectLst/>
                <a:latin typeface="inherit"/>
              </a:rPr>
              <a:t>،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ودلوقت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هقدر</a:t>
            </a:r>
            <a:r>
              <a:rPr lang="ar-EG" sz="1600" b="0" i="0" dirty="0">
                <a:effectLst/>
                <a:latin typeface="inherit"/>
              </a:rPr>
              <a:t> ابيع واشتري بس واللي </a:t>
            </a:r>
            <a:r>
              <a:rPr lang="ar-EG" sz="1600" b="0" i="0" dirty="0" err="1">
                <a:effectLst/>
                <a:latin typeface="inherit"/>
              </a:rPr>
              <a:t>عايز</a:t>
            </a:r>
            <a:r>
              <a:rPr lang="ar-EG" sz="1600" b="0" i="0" dirty="0">
                <a:effectLst/>
                <a:latin typeface="inherit"/>
              </a:rPr>
              <a:t> يدي ايس كريم يبقا يعمل </a:t>
            </a:r>
            <a:r>
              <a:rPr lang="en-US" sz="1600" b="0" i="0" dirty="0">
                <a:effectLst/>
                <a:latin typeface="inherit"/>
              </a:rPr>
              <a:t>implement </a:t>
            </a:r>
            <a:r>
              <a:rPr lang="ar-EG" sz="1600" b="0" i="0" dirty="0">
                <a:effectLst/>
                <a:latin typeface="inherit"/>
              </a:rPr>
              <a:t>من الكلاس </a:t>
            </a:r>
            <a:r>
              <a:rPr lang="ar-EG" sz="1600" b="0" i="0" dirty="0" err="1">
                <a:effectLst/>
                <a:latin typeface="inherit"/>
              </a:rPr>
              <a:t>التاني</a:t>
            </a:r>
            <a:r>
              <a:rPr lang="ar-EG" sz="1600" b="0" i="0" dirty="0">
                <a:effectLst/>
                <a:latin typeface="inherit"/>
              </a:rPr>
              <a:t> و بكده يبقا عرفنا اي هو ال </a:t>
            </a:r>
            <a:r>
              <a:rPr lang="en-US" sz="1600" b="0" i="0" dirty="0">
                <a:effectLst/>
                <a:latin typeface="inherit"/>
              </a:rPr>
              <a:t>interface segregation principle  </a:t>
            </a:r>
            <a:r>
              <a:rPr lang="ar-EG" sz="1600" b="0" i="0" dirty="0">
                <a:effectLst/>
                <a:latin typeface="inherit"/>
              </a:rPr>
              <a:t>بس كده </a:t>
            </a:r>
            <a:endParaRPr lang="en-US" sz="1600" b="1" i="0" dirty="0">
              <a:effectLst/>
              <a:latin typeface="inherit"/>
            </a:endParaRPr>
          </a:p>
        </p:txBody>
      </p:sp>
      <p:pic>
        <p:nvPicPr>
          <p:cNvPr id="7170" name="Picture 2" descr="No photo description available.">
            <a:extLst>
              <a:ext uri="{FF2B5EF4-FFF2-40B4-BE49-F238E27FC236}">
                <a16:creationId xmlns:a16="http://schemas.microsoft.com/office/drawing/2014/main" id="{6CB79FF6-F979-C6E7-0D4B-ECAE2A4C6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5031"/>
            <a:ext cx="6858000" cy="269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939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5755422"/>
          </a:xfrm>
          <a:custGeom>
            <a:avLst/>
            <a:gdLst>
              <a:gd name="connsiteX0" fmla="*/ 0 w 6705599"/>
              <a:gd name="connsiteY0" fmla="*/ 0 h 5755422"/>
              <a:gd name="connsiteX1" fmla="*/ 357632 w 6705599"/>
              <a:gd name="connsiteY1" fmla="*/ 0 h 5755422"/>
              <a:gd name="connsiteX2" fmla="*/ 916432 w 6705599"/>
              <a:gd name="connsiteY2" fmla="*/ 0 h 5755422"/>
              <a:gd name="connsiteX3" fmla="*/ 1341120 w 6705599"/>
              <a:gd name="connsiteY3" fmla="*/ 0 h 5755422"/>
              <a:gd name="connsiteX4" fmla="*/ 2034032 w 6705599"/>
              <a:gd name="connsiteY4" fmla="*/ 0 h 5755422"/>
              <a:gd name="connsiteX5" fmla="*/ 2458720 w 6705599"/>
              <a:gd name="connsiteY5" fmla="*/ 0 h 5755422"/>
              <a:gd name="connsiteX6" fmla="*/ 2816352 w 6705599"/>
              <a:gd name="connsiteY6" fmla="*/ 0 h 5755422"/>
              <a:gd name="connsiteX7" fmla="*/ 3509263 w 6705599"/>
              <a:gd name="connsiteY7" fmla="*/ 0 h 5755422"/>
              <a:gd name="connsiteX8" fmla="*/ 3933951 w 6705599"/>
              <a:gd name="connsiteY8" fmla="*/ 0 h 5755422"/>
              <a:gd name="connsiteX9" fmla="*/ 4425695 w 6705599"/>
              <a:gd name="connsiteY9" fmla="*/ 0 h 5755422"/>
              <a:gd name="connsiteX10" fmla="*/ 4984495 w 6705599"/>
              <a:gd name="connsiteY10" fmla="*/ 0 h 5755422"/>
              <a:gd name="connsiteX11" fmla="*/ 5677407 w 6705599"/>
              <a:gd name="connsiteY11" fmla="*/ 0 h 5755422"/>
              <a:gd name="connsiteX12" fmla="*/ 6035039 w 6705599"/>
              <a:gd name="connsiteY12" fmla="*/ 0 h 5755422"/>
              <a:gd name="connsiteX13" fmla="*/ 6705599 w 6705599"/>
              <a:gd name="connsiteY13" fmla="*/ 0 h 5755422"/>
              <a:gd name="connsiteX14" fmla="*/ 6705599 w 6705599"/>
              <a:gd name="connsiteY14" fmla="*/ 633096 h 5755422"/>
              <a:gd name="connsiteX15" fmla="*/ 6705599 w 6705599"/>
              <a:gd name="connsiteY15" fmla="*/ 1208639 h 5755422"/>
              <a:gd name="connsiteX16" fmla="*/ 6705599 w 6705599"/>
              <a:gd name="connsiteY16" fmla="*/ 1784181 h 5755422"/>
              <a:gd name="connsiteX17" fmla="*/ 6705599 w 6705599"/>
              <a:gd name="connsiteY17" fmla="*/ 2359723 h 5755422"/>
              <a:gd name="connsiteX18" fmla="*/ 6705599 w 6705599"/>
              <a:gd name="connsiteY18" fmla="*/ 2935265 h 5755422"/>
              <a:gd name="connsiteX19" fmla="*/ 6705599 w 6705599"/>
              <a:gd name="connsiteY19" fmla="*/ 3568362 h 5755422"/>
              <a:gd name="connsiteX20" fmla="*/ 6705599 w 6705599"/>
              <a:gd name="connsiteY20" fmla="*/ 4143904 h 5755422"/>
              <a:gd name="connsiteX21" fmla="*/ 6705599 w 6705599"/>
              <a:gd name="connsiteY21" fmla="*/ 4719446 h 5755422"/>
              <a:gd name="connsiteX22" fmla="*/ 6705599 w 6705599"/>
              <a:gd name="connsiteY22" fmla="*/ 5755422 h 5755422"/>
              <a:gd name="connsiteX23" fmla="*/ 6146799 w 6705599"/>
              <a:gd name="connsiteY23" fmla="*/ 5755422 h 5755422"/>
              <a:gd name="connsiteX24" fmla="*/ 5789167 w 6705599"/>
              <a:gd name="connsiteY24" fmla="*/ 5755422 h 5755422"/>
              <a:gd name="connsiteX25" fmla="*/ 5431535 w 6705599"/>
              <a:gd name="connsiteY25" fmla="*/ 5755422 h 5755422"/>
              <a:gd name="connsiteX26" fmla="*/ 4939791 w 6705599"/>
              <a:gd name="connsiteY26" fmla="*/ 5755422 h 5755422"/>
              <a:gd name="connsiteX27" fmla="*/ 4380991 w 6705599"/>
              <a:gd name="connsiteY27" fmla="*/ 5755422 h 5755422"/>
              <a:gd name="connsiteX28" fmla="*/ 3956303 w 6705599"/>
              <a:gd name="connsiteY28" fmla="*/ 5755422 h 5755422"/>
              <a:gd name="connsiteX29" fmla="*/ 3397503 w 6705599"/>
              <a:gd name="connsiteY29" fmla="*/ 5755422 h 5755422"/>
              <a:gd name="connsiteX30" fmla="*/ 2704592 w 6705599"/>
              <a:gd name="connsiteY30" fmla="*/ 5755422 h 5755422"/>
              <a:gd name="connsiteX31" fmla="*/ 2279904 w 6705599"/>
              <a:gd name="connsiteY31" fmla="*/ 5755422 h 5755422"/>
              <a:gd name="connsiteX32" fmla="*/ 1788160 w 6705599"/>
              <a:gd name="connsiteY32" fmla="*/ 5755422 h 5755422"/>
              <a:gd name="connsiteX33" fmla="*/ 1095248 w 6705599"/>
              <a:gd name="connsiteY33" fmla="*/ 5755422 h 5755422"/>
              <a:gd name="connsiteX34" fmla="*/ 0 w 6705599"/>
              <a:gd name="connsiteY34" fmla="*/ 5755422 h 5755422"/>
              <a:gd name="connsiteX35" fmla="*/ 0 w 6705599"/>
              <a:gd name="connsiteY35" fmla="*/ 5179880 h 5755422"/>
              <a:gd name="connsiteX36" fmla="*/ 0 w 6705599"/>
              <a:gd name="connsiteY36" fmla="*/ 4604338 h 5755422"/>
              <a:gd name="connsiteX37" fmla="*/ 0 w 6705599"/>
              <a:gd name="connsiteY37" fmla="*/ 4028795 h 5755422"/>
              <a:gd name="connsiteX38" fmla="*/ 0 w 6705599"/>
              <a:gd name="connsiteY38" fmla="*/ 3338145 h 5755422"/>
              <a:gd name="connsiteX39" fmla="*/ 0 w 6705599"/>
              <a:gd name="connsiteY39" fmla="*/ 2820157 h 5755422"/>
              <a:gd name="connsiteX40" fmla="*/ 0 w 6705599"/>
              <a:gd name="connsiteY40" fmla="*/ 2417277 h 5755422"/>
              <a:gd name="connsiteX41" fmla="*/ 0 w 6705599"/>
              <a:gd name="connsiteY41" fmla="*/ 1899289 h 5755422"/>
              <a:gd name="connsiteX42" fmla="*/ 0 w 6705599"/>
              <a:gd name="connsiteY42" fmla="*/ 1323747 h 5755422"/>
              <a:gd name="connsiteX43" fmla="*/ 0 w 6705599"/>
              <a:gd name="connsiteY43" fmla="*/ 690651 h 5755422"/>
              <a:gd name="connsiteX44" fmla="*/ 0 w 6705599"/>
              <a:gd name="connsiteY44" fmla="*/ 0 h 575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705599" h="5755422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50624" y="191670"/>
                  <a:pt x="6639288" y="352566"/>
                  <a:pt x="6705599" y="633096"/>
                </a:cubicBezTo>
                <a:cubicBezTo>
                  <a:pt x="6771910" y="913626"/>
                  <a:pt x="6699276" y="949607"/>
                  <a:pt x="6705599" y="1208639"/>
                </a:cubicBezTo>
                <a:cubicBezTo>
                  <a:pt x="6711922" y="1467671"/>
                  <a:pt x="6683280" y="1499728"/>
                  <a:pt x="6705599" y="1784181"/>
                </a:cubicBezTo>
                <a:cubicBezTo>
                  <a:pt x="6727918" y="2068634"/>
                  <a:pt x="6645457" y="2125671"/>
                  <a:pt x="6705599" y="2359723"/>
                </a:cubicBezTo>
                <a:cubicBezTo>
                  <a:pt x="6765741" y="2593775"/>
                  <a:pt x="6645122" y="2679945"/>
                  <a:pt x="6705599" y="2935265"/>
                </a:cubicBezTo>
                <a:cubicBezTo>
                  <a:pt x="6766076" y="3190585"/>
                  <a:pt x="6674297" y="3398106"/>
                  <a:pt x="6705599" y="3568362"/>
                </a:cubicBezTo>
                <a:cubicBezTo>
                  <a:pt x="6736901" y="3738618"/>
                  <a:pt x="6703892" y="4024473"/>
                  <a:pt x="6705599" y="4143904"/>
                </a:cubicBezTo>
                <a:cubicBezTo>
                  <a:pt x="6707306" y="4263335"/>
                  <a:pt x="6641145" y="4577952"/>
                  <a:pt x="6705599" y="4719446"/>
                </a:cubicBezTo>
                <a:cubicBezTo>
                  <a:pt x="6770053" y="4860940"/>
                  <a:pt x="6628018" y="5411320"/>
                  <a:pt x="6705599" y="5755422"/>
                </a:cubicBezTo>
                <a:cubicBezTo>
                  <a:pt x="6567180" y="5767882"/>
                  <a:pt x="6270105" y="5689916"/>
                  <a:pt x="6146799" y="5755422"/>
                </a:cubicBezTo>
                <a:cubicBezTo>
                  <a:pt x="6023493" y="5820928"/>
                  <a:pt x="5909177" y="5727300"/>
                  <a:pt x="5789167" y="5755422"/>
                </a:cubicBezTo>
                <a:cubicBezTo>
                  <a:pt x="5669157" y="5783544"/>
                  <a:pt x="5538708" y="5728367"/>
                  <a:pt x="5431535" y="5755422"/>
                </a:cubicBezTo>
                <a:cubicBezTo>
                  <a:pt x="5324362" y="5782477"/>
                  <a:pt x="5155190" y="5713328"/>
                  <a:pt x="4939791" y="5755422"/>
                </a:cubicBezTo>
                <a:cubicBezTo>
                  <a:pt x="4724392" y="5797516"/>
                  <a:pt x="4572093" y="5730244"/>
                  <a:pt x="4380991" y="5755422"/>
                </a:cubicBezTo>
                <a:cubicBezTo>
                  <a:pt x="4189889" y="5780600"/>
                  <a:pt x="4164009" y="5715563"/>
                  <a:pt x="3956303" y="5755422"/>
                </a:cubicBezTo>
                <a:cubicBezTo>
                  <a:pt x="3748597" y="5795281"/>
                  <a:pt x="3561371" y="5707869"/>
                  <a:pt x="3397503" y="5755422"/>
                </a:cubicBezTo>
                <a:cubicBezTo>
                  <a:pt x="3233635" y="5802975"/>
                  <a:pt x="2931092" y="5705068"/>
                  <a:pt x="2704592" y="5755422"/>
                </a:cubicBezTo>
                <a:cubicBezTo>
                  <a:pt x="2478092" y="5805776"/>
                  <a:pt x="2393648" y="5707068"/>
                  <a:pt x="2279904" y="5755422"/>
                </a:cubicBezTo>
                <a:cubicBezTo>
                  <a:pt x="2166160" y="5803776"/>
                  <a:pt x="1928595" y="5747000"/>
                  <a:pt x="1788160" y="5755422"/>
                </a:cubicBezTo>
                <a:cubicBezTo>
                  <a:pt x="1647725" y="5763844"/>
                  <a:pt x="1394773" y="5722732"/>
                  <a:pt x="1095248" y="5755422"/>
                </a:cubicBezTo>
                <a:cubicBezTo>
                  <a:pt x="795723" y="5788112"/>
                  <a:pt x="491759" y="5649164"/>
                  <a:pt x="0" y="5755422"/>
                </a:cubicBezTo>
                <a:cubicBezTo>
                  <a:pt x="-44651" y="5518986"/>
                  <a:pt x="32964" y="5317818"/>
                  <a:pt x="0" y="5179880"/>
                </a:cubicBezTo>
                <a:cubicBezTo>
                  <a:pt x="-32964" y="5041942"/>
                  <a:pt x="22982" y="4887666"/>
                  <a:pt x="0" y="4604338"/>
                </a:cubicBezTo>
                <a:cubicBezTo>
                  <a:pt x="-22982" y="4321010"/>
                  <a:pt x="23001" y="4192444"/>
                  <a:pt x="0" y="4028795"/>
                </a:cubicBezTo>
                <a:cubicBezTo>
                  <a:pt x="-23001" y="3865146"/>
                  <a:pt x="29180" y="3560168"/>
                  <a:pt x="0" y="3338145"/>
                </a:cubicBezTo>
                <a:cubicBezTo>
                  <a:pt x="-29180" y="3116122"/>
                  <a:pt x="10951" y="2945808"/>
                  <a:pt x="0" y="2820157"/>
                </a:cubicBezTo>
                <a:cubicBezTo>
                  <a:pt x="-10951" y="2694506"/>
                  <a:pt x="41597" y="2575680"/>
                  <a:pt x="0" y="2417277"/>
                </a:cubicBezTo>
                <a:cubicBezTo>
                  <a:pt x="-41597" y="2258874"/>
                  <a:pt x="33616" y="2090271"/>
                  <a:pt x="0" y="1899289"/>
                </a:cubicBezTo>
                <a:cubicBezTo>
                  <a:pt x="-33616" y="1708307"/>
                  <a:pt x="55060" y="1496519"/>
                  <a:pt x="0" y="1323747"/>
                </a:cubicBezTo>
                <a:cubicBezTo>
                  <a:pt x="-55060" y="1150975"/>
                  <a:pt x="41991" y="978727"/>
                  <a:pt x="0" y="690651"/>
                </a:cubicBezTo>
                <a:cubicBezTo>
                  <a:pt x="-41991" y="402575"/>
                  <a:pt x="18187" y="170048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600" b="0" i="0" dirty="0">
                <a:effectLst/>
                <a:latin typeface="inherit"/>
              </a:rPr>
              <a:t>هنتكلم انهارده عن اخر </a:t>
            </a:r>
            <a:r>
              <a:rPr lang="en-US" sz="1600" b="0" i="0" dirty="0">
                <a:effectLst/>
                <a:latin typeface="inherit"/>
              </a:rPr>
              <a:t>principle </a:t>
            </a:r>
            <a:r>
              <a:rPr lang="ar-EG" sz="1600" b="0" i="0" dirty="0">
                <a:effectLst/>
                <a:latin typeface="inherit"/>
              </a:rPr>
              <a:t>في ال *</a:t>
            </a:r>
            <a:r>
              <a:rPr lang="en-US" sz="1600" b="0" i="0" dirty="0">
                <a:effectLst/>
                <a:latin typeface="inherit"/>
              </a:rPr>
              <a:t>soli*D </a:t>
            </a:r>
            <a:r>
              <a:rPr lang="ar-EG" sz="1600" b="0" i="0" dirty="0">
                <a:effectLst/>
                <a:latin typeface="inherit"/>
              </a:rPr>
              <a:t>وهو ال </a:t>
            </a:r>
            <a:r>
              <a:rPr lang="en-US" sz="1600" b="0" i="0" dirty="0">
                <a:effectLst/>
                <a:latin typeface="inherit"/>
              </a:rPr>
              <a:t>dependency inversion principle (DIP)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واللي </a:t>
            </a:r>
            <a:r>
              <a:rPr lang="ar-EG" sz="1600" b="0" i="0" dirty="0" err="1">
                <a:effectLst/>
                <a:latin typeface="inherit"/>
              </a:rPr>
              <a:t>بيقول</a:t>
            </a:r>
            <a:r>
              <a:rPr lang="ar-EG" sz="1600" b="0" i="0" dirty="0">
                <a:effectLst/>
                <a:latin typeface="inherit"/>
              </a:rPr>
              <a:t> اني </a:t>
            </a:r>
            <a:r>
              <a:rPr lang="ar-EG" sz="1600" b="0" i="0" dirty="0" err="1">
                <a:effectLst/>
                <a:latin typeface="inherit"/>
              </a:rPr>
              <a:t>مخليش</a:t>
            </a:r>
            <a:r>
              <a:rPr lang="ar-EG" sz="1600" b="0" i="0" dirty="0">
                <a:effectLst/>
                <a:latin typeface="inherit"/>
              </a:rPr>
              <a:t> ال </a:t>
            </a:r>
            <a:r>
              <a:rPr lang="en-US" sz="1600" b="0" i="0" dirty="0">
                <a:effectLst/>
                <a:latin typeface="inherit"/>
              </a:rPr>
              <a:t>high level module </a:t>
            </a:r>
            <a:r>
              <a:rPr lang="ar-EG" sz="1600" b="0" i="0" dirty="0">
                <a:effectLst/>
                <a:latin typeface="inherit"/>
              </a:rPr>
              <a:t>معتمد علي  </a:t>
            </a:r>
            <a:r>
              <a:rPr lang="en-US" sz="1600" b="0" i="0" dirty="0">
                <a:effectLst/>
                <a:latin typeface="inherit"/>
              </a:rPr>
              <a:t>low level module </a:t>
            </a:r>
          </a:p>
          <a:p>
            <a:pPr algn="r" rtl="1"/>
            <a:r>
              <a:rPr lang="en-US" sz="1600" b="0" i="0" dirty="0">
                <a:effectLst/>
                <a:latin typeface="inherit"/>
              </a:rPr>
              <a:t>High level module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ده الكلاس اللي </a:t>
            </a:r>
            <a:r>
              <a:rPr lang="ar-EG" sz="1600" b="0" i="0" dirty="0" err="1">
                <a:effectLst/>
                <a:latin typeface="inherit"/>
              </a:rPr>
              <a:t>بيستخدم</a:t>
            </a:r>
            <a:r>
              <a:rPr lang="ar-EG" sz="1600" b="0" i="0" dirty="0">
                <a:effectLst/>
                <a:latin typeface="inherit"/>
              </a:rPr>
              <a:t> كلاس </a:t>
            </a:r>
            <a:r>
              <a:rPr lang="ar-EG" sz="1600" b="0" i="0" dirty="0" err="1">
                <a:effectLst/>
                <a:latin typeface="inherit"/>
              </a:rPr>
              <a:t>تاني</a:t>
            </a:r>
            <a:r>
              <a:rPr lang="ar-EG" sz="1600" b="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en-US" sz="1600" b="0" i="0" dirty="0">
                <a:effectLst/>
                <a:latin typeface="inherit"/>
              </a:rPr>
              <a:t>Low level module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اكيد عكس اللي فوق مش </a:t>
            </a:r>
            <a:r>
              <a:rPr lang="ar-EG" sz="1600" b="0" i="0" dirty="0" err="1">
                <a:effectLst/>
                <a:latin typeface="inherit"/>
              </a:rPr>
              <a:t>بستخدم</a:t>
            </a:r>
            <a:r>
              <a:rPr lang="ar-EG" sz="1600" b="0" i="0" dirty="0">
                <a:effectLst/>
                <a:latin typeface="inherit"/>
              </a:rPr>
              <a:t> اي كلاس في ال </a:t>
            </a:r>
            <a:r>
              <a:rPr lang="en-US" sz="1600" b="0" i="0" dirty="0">
                <a:effectLst/>
                <a:latin typeface="inherit"/>
              </a:rPr>
              <a:t>implementation </a:t>
            </a:r>
            <a:r>
              <a:rPr lang="ar-EG" sz="1600" b="0" i="0" dirty="0" err="1">
                <a:effectLst/>
                <a:latin typeface="inherit"/>
              </a:rPr>
              <a:t>بتاعه</a:t>
            </a:r>
            <a:endParaRPr lang="ar-EG" sz="1600" b="0" i="0" dirty="0">
              <a:effectLst/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ندخل في المثال علي طول نفرض عندنا كلاس اسمه </a:t>
            </a:r>
            <a:r>
              <a:rPr lang="en-US" sz="1600" b="0" i="0" dirty="0">
                <a:effectLst/>
                <a:latin typeface="inherit"/>
              </a:rPr>
              <a:t>notification </a:t>
            </a:r>
            <a:r>
              <a:rPr lang="ar-EG" sz="1600" b="0" i="0" dirty="0">
                <a:effectLst/>
                <a:latin typeface="inherit"/>
              </a:rPr>
              <a:t>جو الكلاس ده </a:t>
            </a:r>
            <a:r>
              <a:rPr lang="ar-EG" sz="1600" b="0" i="0" dirty="0" err="1">
                <a:effectLst/>
                <a:latin typeface="inherit"/>
              </a:rPr>
              <a:t>بينادي</a:t>
            </a:r>
            <a:r>
              <a:rPr lang="ar-EG" sz="1600" b="0" i="0" dirty="0">
                <a:effectLst/>
                <a:latin typeface="inherit"/>
              </a:rPr>
              <a:t> علي كلاس </a:t>
            </a:r>
            <a:r>
              <a:rPr lang="ar-EG" sz="1600" b="0" i="0" dirty="0" err="1">
                <a:effectLst/>
                <a:latin typeface="inherit"/>
              </a:rPr>
              <a:t>تاني</a:t>
            </a:r>
            <a:r>
              <a:rPr lang="ar-EG" sz="1600" b="0" i="0" dirty="0">
                <a:effectLst/>
                <a:latin typeface="inherit"/>
              </a:rPr>
              <a:t> اسمه </a:t>
            </a:r>
            <a:r>
              <a:rPr lang="en-US" sz="1600" b="0" i="0" dirty="0">
                <a:effectLst/>
                <a:latin typeface="inherit"/>
              </a:rPr>
              <a:t>email </a:t>
            </a:r>
            <a:r>
              <a:rPr lang="ar-EG" sz="1600" b="0" i="0" dirty="0">
                <a:effectLst/>
                <a:latin typeface="inherit"/>
              </a:rPr>
              <a:t>عشان </a:t>
            </a:r>
            <a:r>
              <a:rPr lang="ar-EG" sz="1600" b="0" i="0" dirty="0" err="1">
                <a:effectLst/>
                <a:latin typeface="inherit"/>
              </a:rPr>
              <a:t>تعرضلي</a:t>
            </a:r>
            <a:r>
              <a:rPr lang="ar-EG" sz="1600" b="0" i="0" dirty="0">
                <a:effectLst/>
                <a:latin typeface="inherit"/>
              </a:rPr>
              <a:t> شعار من نوع </a:t>
            </a:r>
            <a:r>
              <a:rPr lang="en-US" sz="1600" b="0" i="0" dirty="0">
                <a:effectLst/>
                <a:latin typeface="inherit"/>
              </a:rPr>
              <a:t>email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يعني </a:t>
            </a:r>
            <a:r>
              <a:rPr lang="ar-EG" sz="1600" b="0" i="0" dirty="0" err="1">
                <a:effectLst/>
                <a:latin typeface="inherit"/>
              </a:rPr>
              <a:t>دلوقت</a:t>
            </a:r>
            <a:r>
              <a:rPr lang="ar-EG" sz="1600" b="0" i="0" dirty="0">
                <a:effectLst/>
                <a:latin typeface="inherit"/>
              </a:rPr>
              <a:t> لو جيت في ال </a:t>
            </a:r>
            <a:r>
              <a:rPr lang="en-US" sz="1600" b="0" i="0" dirty="0">
                <a:effectLst/>
                <a:latin typeface="inherit"/>
              </a:rPr>
              <a:t>main </a:t>
            </a:r>
            <a:r>
              <a:rPr lang="ar-EG" sz="1600" b="0" i="0" dirty="0">
                <a:effectLst/>
                <a:latin typeface="inherit"/>
              </a:rPr>
              <a:t>ونديت علي كلاس ال </a:t>
            </a:r>
            <a:r>
              <a:rPr lang="en-US" sz="1600" b="0" i="0" dirty="0">
                <a:effectLst/>
                <a:latin typeface="inherit"/>
              </a:rPr>
              <a:t>notification </a:t>
            </a:r>
            <a:r>
              <a:rPr lang="ar-EG" sz="1600" b="0" i="0" dirty="0" err="1">
                <a:effectLst/>
                <a:latin typeface="inherit"/>
              </a:rPr>
              <a:t>هيعملي</a:t>
            </a:r>
            <a:r>
              <a:rPr lang="ar-EG" sz="1600" b="0" i="0" dirty="0">
                <a:effectLst/>
                <a:latin typeface="inherit"/>
              </a:rPr>
              <a:t> شعار عن طريق ال </a:t>
            </a:r>
            <a:r>
              <a:rPr lang="en-US" sz="1600" b="0" i="0" dirty="0">
                <a:effectLst/>
                <a:latin typeface="inherit"/>
              </a:rPr>
              <a:t>email </a:t>
            </a:r>
            <a:r>
              <a:rPr lang="ar-EG" sz="1600" b="0" i="0" dirty="0">
                <a:effectLst/>
                <a:latin typeface="inherit"/>
              </a:rPr>
              <a:t>طب نفرض </a:t>
            </a:r>
            <a:r>
              <a:rPr lang="ar-EG" sz="1600" b="0" i="0" dirty="0" err="1">
                <a:effectLst/>
                <a:latin typeface="inherit"/>
              </a:rPr>
              <a:t>دلوقت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عايز</a:t>
            </a:r>
            <a:r>
              <a:rPr lang="ar-EG" sz="1600" b="0" i="0" dirty="0">
                <a:effectLst/>
                <a:latin typeface="inherit"/>
              </a:rPr>
              <a:t> اعمل شعار </a:t>
            </a:r>
            <a:r>
              <a:rPr lang="en-US" sz="1600" b="0" i="0" dirty="0">
                <a:effectLst/>
                <a:latin typeface="inherit"/>
              </a:rPr>
              <a:t>SMS </a:t>
            </a:r>
            <a:r>
              <a:rPr lang="ar-EG" sz="1600" b="0" i="0" dirty="0" err="1">
                <a:effectLst/>
                <a:latin typeface="inherit"/>
              </a:rPr>
              <a:t>هعمل</a:t>
            </a:r>
            <a:r>
              <a:rPr lang="ar-EG" sz="1600" b="0" i="0" dirty="0">
                <a:effectLst/>
                <a:latin typeface="inherit"/>
              </a:rPr>
              <a:t> كلاس اسمه </a:t>
            </a:r>
            <a:r>
              <a:rPr lang="en-US" sz="1600" b="0" i="0" dirty="0">
                <a:effectLst/>
                <a:latin typeface="inherit"/>
              </a:rPr>
              <a:t>SMS </a:t>
            </a:r>
            <a:r>
              <a:rPr lang="ar-EG" sz="1600" b="0" i="0" dirty="0">
                <a:effectLst/>
                <a:latin typeface="inherit"/>
              </a:rPr>
              <a:t>وانادي عليه في كلاس ال </a:t>
            </a:r>
            <a:r>
              <a:rPr lang="en-US" sz="1600" b="0" i="0" dirty="0">
                <a:effectLst/>
                <a:latin typeface="inherit"/>
              </a:rPr>
              <a:t>notification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تمام </a:t>
            </a:r>
            <a:r>
              <a:rPr lang="ar-EG" sz="1600" b="0" i="0" dirty="0" err="1">
                <a:effectLst/>
                <a:latin typeface="inherit"/>
              </a:rPr>
              <a:t>دلوقت</a:t>
            </a:r>
            <a:r>
              <a:rPr lang="ar-EG" sz="1600" b="0" i="0" dirty="0">
                <a:effectLst/>
                <a:latin typeface="inherit"/>
              </a:rPr>
              <a:t> اي </a:t>
            </a:r>
            <a:r>
              <a:rPr lang="ar-EG" sz="1600" b="0" i="0" dirty="0" err="1">
                <a:effectLst/>
                <a:latin typeface="inherit"/>
              </a:rPr>
              <a:t>المشكله</a:t>
            </a:r>
            <a:r>
              <a:rPr lang="ar-EG" sz="1600" b="0" i="0" dirty="0">
                <a:effectLst/>
                <a:latin typeface="inherit"/>
              </a:rPr>
              <a:t> ؟😑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 كده انت روحت عدلت في كلاس ال </a:t>
            </a:r>
            <a:r>
              <a:rPr lang="en-US" sz="1600" b="0" i="0" dirty="0">
                <a:effectLst/>
                <a:latin typeface="inherit"/>
              </a:rPr>
              <a:t>notification </a:t>
            </a:r>
            <a:r>
              <a:rPr lang="ar-EG" sz="1600" b="0" i="0" dirty="0">
                <a:effectLst/>
                <a:latin typeface="inherit"/>
              </a:rPr>
              <a:t>يبقا خالفت </a:t>
            </a:r>
            <a:r>
              <a:rPr lang="ar-EG" sz="1600" b="0" i="0" dirty="0" err="1">
                <a:effectLst/>
                <a:latin typeface="inherit"/>
              </a:rPr>
              <a:t>تاني</a:t>
            </a:r>
            <a:r>
              <a:rPr lang="ar-EG" sz="1600" b="0" i="0" dirty="0">
                <a:effectLst/>
                <a:latin typeface="inherit"/>
              </a:rPr>
              <a:t> مبدأ في ال </a:t>
            </a:r>
            <a:r>
              <a:rPr lang="en-US" sz="1600" b="0" i="0" dirty="0">
                <a:effectLst/>
                <a:latin typeface="inherit"/>
              </a:rPr>
              <a:t>solid </a:t>
            </a:r>
            <a:r>
              <a:rPr lang="ar-EG" sz="1600" b="0" i="0" dirty="0">
                <a:effectLst/>
                <a:latin typeface="inherit"/>
              </a:rPr>
              <a:t>اللي هو ال </a:t>
            </a:r>
            <a:r>
              <a:rPr lang="en-US" sz="1600" b="0" i="0" dirty="0">
                <a:effectLst/>
                <a:latin typeface="inherit"/>
              </a:rPr>
              <a:t>open closed (</a:t>
            </a:r>
            <a:r>
              <a:rPr lang="ar-EG" sz="1600" b="0" i="0" dirty="0">
                <a:effectLst/>
                <a:latin typeface="inherit"/>
              </a:rPr>
              <a:t>شرحنا قبل كده) جه ال </a:t>
            </a:r>
            <a:r>
              <a:rPr lang="en-US" sz="1600" b="0" i="0" dirty="0">
                <a:effectLst/>
                <a:latin typeface="inherit"/>
              </a:rPr>
              <a:t>dependency </a:t>
            </a:r>
            <a:r>
              <a:rPr lang="ar-EG" sz="1600" b="0" i="0" dirty="0">
                <a:effectLst/>
                <a:latin typeface="inherit"/>
              </a:rPr>
              <a:t>قال </a:t>
            </a:r>
            <a:r>
              <a:rPr lang="ar-EG" sz="1600" b="0" i="0" dirty="0" err="1">
                <a:effectLst/>
                <a:latin typeface="inherit"/>
              </a:rPr>
              <a:t>هنعمل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interface </a:t>
            </a:r>
            <a:r>
              <a:rPr lang="ar-EG" sz="1600" b="0" i="0" dirty="0">
                <a:effectLst/>
                <a:latin typeface="inherit"/>
              </a:rPr>
              <a:t>او </a:t>
            </a:r>
            <a:r>
              <a:rPr lang="en-US" sz="1600" b="0" i="0" dirty="0">
                <a:effectLst/>
                <a:latin typeface="inherit"/>
              </a:rPr>
              <a:t>abstract </a:t>
            </a:r>
            <a:r>
              <a:rPr lang="ar-EG" sz="1600" b="0" i="0" dirty="0">
                <a:effectLst/>
                <a:latin typeface="inherit"/>
              </a:rPr>
              <a:t>و نخلي ال </a:t>
            </a:r>
            <a:r>
              <a:rPr lang="en-US" sz="1600" b="0" i="0" dirty="0">
                <a:effectLst/>
                <a:latin typeface="inherit"/>
              </a:rPr>
              <a:t>SMS </a:t>
            </a:r>
            <a:r>
              <a:rPr lang="ar-EG" sz="1600" b="0" i="0" dirty="0">
                <a:effectLst/>
                <a:latin typeface="inherit"/>
              </a:rPr>
              <a:t>و ال </a:t>
            </a:r>
            <a:r>
              <a:rPr lang="en-US" sz="1600" b="0" i="0" dirty="0">
                <a:effectLst/>
                <a:latin typeface="inherit"/>
              </a:rPr>
              <a:t>email </a:t>
            </a:r>
            <a:r>
              <a:rPr lang="ar-EG" sz="1600" b="0" i="0" dirty="0">
                <a:effectLst/>
                <a:latin typeface="inherit"/>
              </a:rPr>
              <a:t>ي </a:t>
            </a:r>
            <a:r>
              <a:rPr lang="en-US" sz="1600" b="0" i="0" dirty="0">
                <a:effectLst/>
                <a:latin typeface="inherit"/>
              </a:rPr>
              <a:t>implement </a:t>
            </a:r>
            <a:r>
              <a:rPr lang="ar-EG" sz="1600" b="0" i="0" dirty="0">
                <a:effectLst/>
                <a:latin typeface="inherit"/>
              </a:rPr>
              <a:t>من ال </a:t>
            </a:r>
            <a:r>
              <a:rPr lang="en-US" sz="1600" b="0" i="0" dirty="0">
                <a:effectLst/>
                <a:latin typeface="inherit"/>
              </a:rPr>
              <a:t>interface </a:t>
            </a:r>
            <a:r>
              <a:rPr lang="ar-EG" sz="1600" b="0" i="0" dirty="0">
                <a:effectLst/>
                <a:latin typeface="inherit"/>
              </a:rPr>
              <a:t>ده و </a:t>
            </a:r>
            <a:r>
              <a:rPr lang="ar-EG" sz="1600" b="0" i="0" dirty="0" err="1">
                <a:effectLst/>
                <a:latin typeface="inherit"/>
              </a:rPr>
              <a:t>هنخلي</a:t>
            </a:r>
            <a:r>
              <a:rPr lang="ar-EG" sz="1600" b="0" i="0" dirty="0">
                <a:effectLst/>
                <a:latin typeface="inherit"/>
              </a:rPr>
              <a:t> ال </a:t>
            </a:r>
            <a:r>
              <a:rPr lang="en-US" sz="1600" b="0" i="0" dirty="0">
                <a:effectLst/>
                <a:latin typeface="inherit"/>
              </a:rPr>
              <a:t>notification  </a:t>
            </a:r>
            <a:r>
              <a:rPr lang="ar-EG" sz="1600" b="0" i="0" dirty="0" err="1">
                <a:effectLst/>
                <a:latin typeface="inherit"/>
              </a:rPr>
              <a:t>مابيتعاملش</a:t>
            </a:r>
            <a:r>
              <a:rPr lang="ar-EG" sz="1600" b="0" i="0" dirty="0">
                <a:effectLst/>
                <a:latin typeface="inherit"/>
              </a:rPr>
              <a:t> غير مع ال </a:t>
            </a:r>
            <a:r>
              <a:rPr lang="en-US" sz="1600" b="0" i="0" dirty="0">
                <a:effectLst/>
                <a:latin typeface="inherit"/>
              </a:rPr>
              <a:t>interface  </a:t>
            </a:r>
            <a:r>
              <a:rPr lang="ar-EG" sz="1600" b="0" i="0" dirty="0">
                <a:effectLst/>
                <a:latin typeface="inherit"/>
              </a:rPr>
              <a:t>ولو عوزت اعمل اي تعديلات او اضيف اي حاجه جديده غير ال </a:t>
            </a:r>
            <a:r>
              <a:rPr lang="en-US" sz="1600" b="0" i="0" dirty="0">
                <a:effectLst/>
                <a:latin typeface="inherit"/>
              </a:rPr>
              <a:t>SMS </a:t>
            </a:r>
            <a:r>
              <a:rPr lang="ar-EG" sz="1600" b="0" i="0" dirty="0">
                <a:effectLst/>
                <a:latin typeface="inherit"/>
              </a:rPr>
              <a:t>و ال </a:t>
            </a:r>
            <a:r>
              <a:rPr lang="en-US" sz="1600" b="0" i="0" dirty="0">
                <a:effectLst/>
                <a:latin typeface="inherit"/>
              </a:rPr>
              <a:t>email </a:t>
            </a:r>
            <a:r>
              <a:rPr lang="ar-EG" sz="1600" b="0" i="0" dirty="0" err="1">
                <a:effectLst/>
                <a:latin typeface="inherit"/>
              </a:rPr>
              <a:t>هضيفها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لل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interface </a:t>
            </a:r>
            <a:r>
              <a:rPr lang="ar-EG" sz="1600" b="0" i="0" dirty="0">
                <a:effectLst/>
                <a:latin typeface="inherit"/>
              </a:rPr>
              <a:t>بس بدون </a:t>
            </a:r>
            <a:r>
              <a:rPr lang="ar-EG" sz="1600" b="0" i="0" dirty="0" err="1">
                <a:effectLst/>
                <a:latin typeface="inherit"/>
              </a:rPr>
              <a:t>مااغير</a:t>
            </a:r>
            <a:r>
              <a:rPr lang="ar-EG" sz="1600" b="0" i="0" dirty="0">
                <a:effectLst/>
                <a:latin typeface="inherit"/>
              </a:rPr>
              <a:t> او اعمل اي حاجه في كلاس ال </a:t>
            </a:r>
            <a:r>
              <a:rPr lang="en-US" sz="1600" b="0" i="0" dirty="0">
                <a:effectLst/>
                <a:latin typeface="inherit"/>
              </a:rPr>
              <a:t>notification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ولمه اجي في ال </a:t>
            </a:r>
            <a:r>
              <a:rPr lang="en-US" sz="1600" b="0" i="0" dirty="0">
                <a:effectLst/>
                <a:latin typeface="inherit"/>
              </a:rPr>
              <a:t>main </a:t>
            </a:r>
            <a:r>
              <a:rPr lang="ar-EG" sz="1600" b="0" i="0" dirty="0">
                <a:effectLst/>
                <a:latin typeface="inherit"/>
              </a:rPr>
              <a:t>انادي علي </a:t>
            </a:r>
            <a:r>
              <a:rPr lang="en-US" sz="1600" b="0" i="0" dirty="0">
                <a:effectLst/>
                <a:latin typeface="inherit"/>
              </a:rPr>
              <a:t>notification  </a:t>
            </a:r>
            <a:r>
              <a:rPr lang="ar-EG" sz="1600" b="0" i="0" dirty="0" err="1">
                <a:effectLst/>
                <a:latin typeface="inherit"/>
              </a:rPr>
              <a:t>هبعتلها</a:t>
            </a:r>
            <a:r>
              <a:rPr lang="ar-EG" sz="1600" b="0" i="0" dirty="0">
                <a:effectLst/>
                <a:latin typeface="inherit"/>
              </a:rPr>
              <a:t> اسم </a:t>
            </a:r>
            <a:r>
              <a:rPr lang="ar-EG" sz="1600" b="0" i="0" dirty="0" err="1">
                <a:effectLst/>
                <a:latin typeface="inherit"/>
              </a:rPr>
              <a:t>الرساله</a:t>
            </a:r>
            <a:r>
              <a:rPr lang="ar-EG" sz="1600" b="0" i="0" dirty="0">
                <a:effectLst/>
                <a:latin typeface="inherit"/>
              </a:rPr>
              <a:t> اللي </a:t>
            </a:r>
            <a:r>
              <a:rPr lang="ar-EG" sz="1600" b="0" i="0" dirty="0" err="1">
                <a:effectLst/>
                <a:latin typeface="inherit"/>
              </a:rPr>
              <a:t>عايزها</a:t>
            </a:r>
            <a:r>
              <a:rPr lang="ar-EG" sz="1600" b="0" i="0" dirty="0">
                <a:effectLst/>
                <a:latin typeface="inherit"/>
              </a:rPr>
              <a:t> زي كده </a:t>
            </a:r>
          </a:p>
          <a:p>
            <a:pPr algn="r" rtl="1"/>
            <a:r>
              <a:rPr lang="en-US" sz="1600" b="0" i="0" dirty="0">
                <a:effectLst/>
                <a:latin typeface="inherit"/>
              </a:rPr>
              <a:t>New notification(SMS)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وهيا بطريقتها </a:t>
            </a:r>
            <a:r>
              <a:rPr lang="ar-EG" sz="1600" b="0" i="0" dirty="0" err="1">
                <a:effectLst/>
                <a:latin typeface="inherit"/>
              </a:rPr>
              <a:t>هتعملي</a:t>
            </a:r>
            <a:r>
              <a:rPr lang="ar-EG" sz="1600" b="0" i="0" dirty="0">
                <a:effectLst/>
                <a:latin typeface="inherit"/>
              </a:rPr>
              <a:t> اللي انا </a:t>
            </a:r>
            <a:r>
              <a:rPr lang="ar-EG" sz="1600" b="0" i="0" dirty="0" err="1">
                <a:effectLst/>
                <a:latin typeface="inherit"/>
              </a:rPr>
              <a:t>عايزه</a:t>
            </a:r>
            <a:r>
              <a:rPr lang="ar-EG" sz="1600" b="0" i="0" dirty="0">
                <a:effectLst/>
                <a:latin typeface="inherit"/>
              </a:rPr>
              <a:t> و مش اضطر اعمل اي تعديلات في كلاس ال </a:t>
            </a:r>
            <a:r>
              <a:rPr lang="en-US" sz="1600" b="0" i="0" dirty="0">
                <a:effectLst/>
                <a:latin typeface="inherit"/>
              </a:rPr>
              <a:t>notification </a:t>
            </a:r>
            <a:r>
              <a:rPr lang="ar-EG" sz="1600" b="0" i="0" dirty="0">
                <a:effectLst/>
                <a:latin typeface="inherit"/>
              </a:rPr>
              <a:t>كل شويه </a:t>
            </a:r>
            <a:endParaRPr lang="en-US" sz="1600" b="1" i="0" dirty="0">
              <a:effectLst/>
              <a:latin typeface="inherit"/>
            </a:endParaRPr>
          </a:p>
        </p:txBody>
      </p:sp>
      <p:pic>
        <p:nvPicPr>
          <p:cNvPr id="8194" name="Picture 2" descr="No photo description available.">
            <a:extLst>
              <a:ext uri="{FF2B5EF4-FFF2-40B4-BE49-F238E27FC236}">
                <a16:creationId xmlns:a16="http://schemas.microsoft.com/office/drawing/2014/main" id="{5CD46310-4FA9-9521-06B4-802E62BB3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4" y="0"/>
            <a:ext cx="6538143" cy="269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9452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4B558-FDC2-81F8-6D65-CDCFA6C17B56}"/>
              </a:ext>
            </a:extLst>
          </p:cNvPr>
          <p:cNvSpPr txBox="1"/>
          <p:nvPr/>
        </p:nvSpPr>
        <p:spPr>
          <a:xfrm>
            <a:off x="287867" y="2324864"/>
            <a:ext cx="649224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مرحبًا بك في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ASP.NET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لتخصص المطورين ذوي الخبرة. 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تم تصميم هذه السلسلة من الدورات التدريبية لمساعدتك على الارتقاء بمهاراتك إلى المستوى التالي. 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يتضمن هذا التخصص ثلاث دورات شاملة. 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  <a:p>
            <a:pPr marL="342900" indent="-342900" algn="just" rtl="1">
              <a:buFont typeface="+mj-lt"/>
              <a:buAutoNum type="arabicPeriod"/>
            </a:pP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مطورو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C# for.NET، </a:t>
            </a:r>
          </a:p>
          <a:p>
            <a:pPr marL="342900" indent="-342900" algn="just" rtl="1">
              <a:buFont typeface="+mj-lt"/>
              <a:buAutoNum type="arabicPeriod"/>
            </a:pP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تطوير الواجهة الخلفية باستخدام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ASP.NET core </a:t>
            </a:r>
          </a:p>
          <a:p>
            <a:pPr marL="342900" indent="-342900" algn="just" rtl="1">
              <a:buFont typeface="+mj-lt"/>
              <a:buAutoNum type="arabicPeriod"/>
            </a:pP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والخدمات الصغيرة والنشر باستخدام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ASP.NET core.</a:t>
            </a:r>
          </a:p>
          <a:p>
            <a:pPr algn="just" rtl="1"/>
            <a:r>
              <a:rPr lang="en-US" sz="1600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من خلال هذه الدورات، ستكتسب الخبرة اللازمة لبناء تطبيقات قوية وقابلة للتطوير وآمنة باستخدام تقنيات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NET.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سوف تتعلم أساسيات لغة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C#،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وكيفية تطوير تطبيقات الويب وواجهات برمجة التطبيقات باستخدام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ASP.NET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الأساسية 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و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how to deploy microservices using docker containers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 كيفية نشر الخدمات الصغيرة باستخدام حاويات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Docker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، وممارسات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DevOps 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المهمة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. 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بحلول نهاية هذا التخصص، ستكون مجهزًا جيدًا بالمعرفة والمهارات اللازمة لتطوير التطبيقات المتقدمة في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core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والارتقاء بحياتك المهنية إلى المستوى التالي. نحن متحمسون لبدء هذه الرحلة معك، فهل أنت مستعد لتعلم أساسيات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NET؟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نراكم في الفيديو التالي.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A3BB76-C8AF-5471-3146-17C8DC77E6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091" b="89524"/>
          <a:stretch/>
        </p:blipFill>
        <p:spPr>
          <a:xfrm>
            <a:off x="0" y="288361"/>
            <a:ext cx="2119745" cy="2588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BBBC84-362E-3BDD-444C-C1E0CE31D1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088" r="33333" b="6937"/>
          <a:stretch/>
        </p:blipFill>
        <p:spPr>
          <a:xfrm>
            <a:off x="0" y="572925"/>
            <a:ext cx="4572000" cy="16551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418A66-877E-85BF-8AE0-1D86E7E9B7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333" t="33024" r="11172" b="36476"/>
          <a:stretch/>
        </p:blipFill>
        <p:spPr>
          <a:xfrm>
            <a:off x="4662054" y="572925"/>
            <a:ext cx="1336964" cy="7537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E37BBB2-8B76-D098-3DC7-B36BE36E2E98}"/>
              </a:ext>
            </a:extLst>
          </p:cNvPr>
          <p:cNvSpPr txBox="1"/>
          <p:nvPr/>
        </p:nvSpPr>
        <p:spPr>
          <a:xfrm>
            <a:off x="365760" y="6356737"/>
            <a:ext cx="649224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latin typeface="Cairo Medium" pitchFamily="2" charset="-78"/>
                <a:cs typeface="Cairo Medium" pitchFamily="2" charset="-78"/>
              </a:rPr>
              <a:t>In this course, we will cover everything from the basics of programming concepts like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:</a:t>
            </a:r>
          </a:p>
          <a:p>
            <a:pPr algn="just"/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variables, datatypes and control structures, to more advanced topics like object-oriented programming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, et cetera. </a:t>
            </a:r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/>
            <a:r>
              <a:rPr lang="en-US" sz="1600" dirty="0">
                <a:latin typeface="Cairo Medium" pitchFamily="2" charset="-78"/>
                <a:cs typeface="Cairo Medium" pitchFamily="2" charset="-78"/>
              </a:rPr>
              <a:t>By the end of this course, you will have a solid understanding of C# Programming, the.NET Framework, and how to use them to build a variety of applications. You will have the skills and knowledge you need to start your career as a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C# developer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 or take your current skills to the next level. </a:t>
            </a:r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/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/>
            <a:r>
              <a:rPr lang="en-US" sz="1600" dirty="0">
                <a:latin typeface="Cairo Medium" pitchFamily="2" charset="-78"/>
                <a:cs typeface="Cairo Medium" pitchFamily="2" charset="-78"/>
              </a:rPr>
              <a:t> The instructor have built proficiency in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c#.NET, Python, Mean and </a:t>
            </a:r>
            <a:r>
              <a:rPr lang="en-US" sz="1600" b="1" dirty="0" err="1">
                <a:latin typeface="Cairo Medium" pitchFamily="2" charset="-78"/>
                <a:cs typeface="Cairo Medium" pitchFamily="2" charset="-78"/>
              </a:rPr>
              <a:t>Mern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 stack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. She used these technologies both singularly and in combination to create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scalable and robust systems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that are provides valuable services to millions of users. </a:t>
            </a:r>
          </a:p>
        </p:txBody>
      </p:sp>
    </p:spTree>
    <p:extLst>
      <p:ext uri="{BB962C8B-B14F-4D97-AF65-F5344CB8AC3E}">
        <p14:creationId xmlns:p14="http://schemas.microsoft.com/office/powerpoint/2010/main" val="2416610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4B558-FDC2-81F8-6D65-CDCFA6C17B56}"/>
              </a:ext>
            </a:extLst>
          </p:cNvPr>
          <p:cNvSpPr txBox="1"/>
          <p:nvPr/>
        </p:nvSpPr>
        <p:spPr>
          <a:xfrm>
            <a:off x="365760" y="1704020"/>
            <a:ext cx="649224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/>
            <a:r>
              <a:rPr lang="ar-EG" sz="1600" b="1" u="sng" dirty="0">
                <a:latin typeface="Cairo Medium" pitchFamily="2" charset="-78"/>
                <a:cs typeface="Cairo Medium" pitchFamily="2" charset="-78"/>
              </a:rPr>
              <a:t>المنهج</a:t>
            </a:r>
            <a:r>
              <a:rPr lang="en-US" sz="1600" b="1" u="sng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ar-EG" sz="1600" b="1" u="sng" dirty="0">
                <a:latin typeface="Cairo Medium" pitchFamily="2" charset="-78"/>
                <a:cs typeface="Cairo Medium" pitchFamily="2" charset="-78"/>
              </a:rPr>
              <a:t> ال </a:t>
            </a:r>
            <a:r>
              <a:rPr lang="en-US" sz="1600" b="1" u="sng" dirty="0">
                <a:latin typeface="Cairo Medium" pitchFamily="2" charset="-78"/>
                <a:cs typeface="Cairo Medium" pitchFamily="2" charset="-78"/>
              </a:rPr>
              <a:t>Syllabus</a:t>
            </a:r>
            <a:endParaRPr lang="ar-EG" sz="1600" b="1" u="sng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endParaRPr lang="en-US" sz="1600" b="1" u="sng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- الوحدة 1: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سوف يتعلم المشاركون كيفية إنشاء تطبيقات ويب ديناميكية باستخدام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ASP.net،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بما في ذلك إنشاء نماذج الويب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web forms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والعمل مع عناصر تحكم الخادم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server controls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واستخدام مصادر البيانات لاسترداد المعلومات وعرضها. بالإضافة إلى ذلك، تغطي الدورة أساسيات البرمجة بلغة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وتعرف المشاركين على إطار عمل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NET.</a:t>
            </a:r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- 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الوحدة الثانية: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أساسيات البرمجة بلغة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تم تصميم وحدة أساسيات البرمجة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لتزويد المتعلمين بأساس متين في بناء الجملة والمفاهيم والمبادئ الخاصة بلغة البرمجة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C#.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تغطي الوحدة موضوعات مختلفة، بدءًا من مقدمة للغة البرمجة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C#،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بما في ذلك تاريخها وأهميتها في تطوير البرمجيات الحديثة. ثم يتقدم ليغطي الجوانب الأساسية للبرمجة في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مثل أنواع البيانات والمتغيرات، بما في ذلك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data types and variables, including integer, floating-point, Boolean, and string types. arithmetic, logical, and comparison operators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expressions and their evaluation.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conditional statements, loops, and branching statements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creating and calling methods and functions, including passing arguments and returning values.</a:t>
            </a:r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الوحدة 3: 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المتقدمة تم تصميم وحدة أساسيات 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المتقدمة لتزويد المتعلمين بفهم متعمق لمفاهيم وتقنيات برمجة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C#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المتقدمة. تغطي الوحدة موضوعات مختلفة، بدءًا من نظرة عامة على مفاهيم البرمجة المتقدمة  مثل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LINQ, delegates, and events.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LINQ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والمندوبين والأحداث. ثم يتقدم ليشمل مبادئ البرمجة المتقدمة الموجهة للكائنات مثل </a:t>
            </a:r>
            <a:r>
              <a:rPr lang="en-US" sz="1600" dirty="0" err="1">
                <a:latin typeface="Cairo Medium" pitchFamily="2" charset="-78"/>
                <a:cs typeface="Cairo Medium" pitchFamily="2" charset="-78"/>
              </a:rPr>
              <a:t>nheritance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, polymorphism, and encapsulation,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الميراث وتعدد الأشكال والتغليف، بالإضافة إلى التقنيات المتقدمة للعمل مع الفئات والكائنات، مثل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extension methods, interfaces, and abstract classes.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طرق الامتداد والواجهات والفئات المجردة.</a:t>
            </a: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تغطي الوحدة أيضًا موضوعات متقدمة في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exception handling, threading, and asynchronous programming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معالجة الاستثناءات والترابط والبرمجة غير المتزامنة، بما في ذلك كيفية إنشاء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asynchronous and parallel code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التعليمات البرمجية غير المتزامنة والمتوازية والعمل معها.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D41C6A-6A93-0A5F-0239-4C24EB8651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22" b="77669"/>
          <a:stretch/>
        </p:blipFill>
        <p:spPr>
          <a:xfrm>
            <a:off x="2324100" y="-11332"/>
            <a:ext cx="3658111" cy="43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F28D9B-6F2A-E154-4435-60398CC2B3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89" r="44336" b="90335"/>
          <a:stretch/>
        </p:blipFill>
        <p:spPr>
          <a:xfrm>
            <a:off x="143934" y="85751"/>
            <a:ext cx="2036233" cy="5779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6B49C3-0E57-7A13-D84A-FA48F984D2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164" b="47727"/>
          <a:stretch/>
        </p:blipFill>
        <p:spPr>
          <a:xfrm>
            <a:off x="2324100" y="499297"/>
            <a:ext cx="3658111" cy="431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9764EE-9B0D-7BED-8F64-36625286EB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4855"/>
          <a:stretch/>
        </p:blipFill>
        <p:spPr>
          <a:xfrm>
            <a:off x="2324100" y="1009926"/>
            <a:ext cx="3658111" cy="3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16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F28BB0-33A6-43B6-85FB-2EB6E54E1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481" b="5556"/>
          <a:stretch/>
        </p:blipFill>
        <p:spPr>
          <a:xfrm>
            <a:off x="0" y="6261100"/>
            <a:ext cx="6858000" cy="3200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A7BD0B-63F4-0C06-C8B9-193BA3EDB6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481" b="9177"/>
          <a:stretch/>
        </p:blipFill>
        <p:spPr>
          <a:xfrm>
            <a:off x="0" y="2889250"/>
            <a:ext cx="6858000" cy="3060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40DEF9-4523-CBEA-FAF0-C3A6FCE32C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52" b="22016"/>
          <a:stretch/>
        </p:blipFill>
        <p:spPr>
          <a:xfrm>
            <a:off x="0" y="0"/>
            <a:ext cx="68580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172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9A3BA6-8F6E-9C00-9EB6-C94E390A0F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152"/>
          <a:stretch/>
        </p:blipFill>
        <p:spPr>
          <a:xfrm>
            <a:off x="0" y="2489858"/>
            <a:ext cx="6858000" cy="29368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6E274D-675C-E357-E1FE-DA3A13E681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335"/>
            <a:ext cx="6858000" cy="2050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559B64-15CA-A20C-0805-44D99350B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0" b="86393"/>
          <a:stretch/>
        </p:blipFill>
        <p:spPr>
          <a:xfrm>
            <a:off x="0" y="0"/>
            <a:ext cx="6858000" cy="431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7B9B70-B033-086C-07C1-7F57F5BD0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55467"/>
            <a:ext cx="6858000" cy="302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9FC01-6AF4-2FDF-956F-A1E37818D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5258"/>
            <a:ext cx="6858000" cy="21656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6670F4-3756-0633-819A-1E37878804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971539"/>
            <a:ext cx="4982270" cy="3734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6970FC-6184-EE13-AB6A-6E7C8BD159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00" y="6966414"/>
            <a:ext cx="6858000" cy="247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12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EB0C9A-7210-4494-BEB0-1E5EDB337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33872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C0C9DF-4696-2E38-0770-A6FA5FED3D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949"/>
          <a:stretch/>
        </p:blipFill>
        <p:spPr>
          <a:xfrm>
            <a:off x="0" y="3387222"/>
            <a:ext cx="6858000" cy="309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19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73C81D-C470-75DE-7D0C-FE2062234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33875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23B7A8-407B-778B-B46B-E8162A14EE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25431"/>
            <a:ext cx="6858000" cy="20460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B3D6E8-ED78-047C-9017-C1866D294D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771501"/>
            <a:ext cx="6858000" cy="21494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B3D421-25E6-CF75-194B-778D7EC26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7920929"/>
            <a:ext cx="6858000" cy="164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01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AB5320-6A37-91F6-7451-7CC960A3DFA1}"/>
              </a:ext>
            </a:extLst>
          </p:cNvPr>
          <p:cNvGrpSpPr/>
          <p:nvPr/>
        </p:nvGrpSpPr>
        <p:grpSpPr>
          <a:xfrm>
            <a:off x="0" y="1"/>
            <a:ext cx="6811904" cy="3591394"/>
            <a:chOff x="0" y="0"/>
            <a:chExt cx="6858000" cy="36156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2742AEE-A6EA-49A9-8646-4487A542F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6858000" cy="3615697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BE41B06-7006-0A64-7155-F702F4187173}"/>
                </a:ext>
              </a:extLst>
            </p:cNvPr>
            <p:cNvSpPr/>
            <p:nvPr/>
          </p:nvSpPr>
          <p:spPr>
            <a:xfrm>
              <a:off x="683846" y="275492"/>
              <a:ext cx="1004277" cy="12895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A7C0513-11CC-D4A8-7115-90DA3A7DED7A}"/>
                </a:ext>
              </a:extLst>
            </p:cNvPr>
            <p:cNvSpPr/>
            <p:nvPr/>
          </p:nvSpPr>
          <p:spPr>
            <a:xfrm>
              <a:off x="0" y="2239107"/>
              <a:ext cx="1004277" cy="12895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378797F-C1E8-9E02-B0F1-EB529B108D92}"/>
                </a:ext>
              </a:extLst>
            </p:cNvPr>
            <p:cNvSpPr/>
            <p:nvPr/>
          </p:nvSpPr>
          <p:spPr>
            <a:xfrm>
              <a:off x="2725616" y="2233245"/>
              <a:ext cx="1004277" cy="12895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F940DDF5-F5BD-B5A8-C842-60F08D2226F5}"/>
                </a:ext>
              </a:extLst>
            </p:cNvPr>
            <p:cNvSpPr/>
            <p:nvPr/>
          </p:nvSpPr>
          <p:spPr>
            <a:xfrm>
              <a:off x="3787531" y="2233245"/>
              <a:ext cx="1004277" cy="12895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7098DA-5EF3-BEC2-7E9A-6302D726802A}"/>
              </a:ext>
            </a:extLst>
          </p:cNvPr>
          <p:cNvGrpSpPr/>
          <p:nvPr/>
        </p:nvGrpSpPr>
        <p:grpSpPr>
          <a:xfrm>
            <a:off x="0" y="3696306"/>
            <a:ext cx="4998720" cy="1664378"/>
            <a:chOff x="0" y="3811277"/>
            <a:chExt cx="6858000" cy="228344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264B16F-2041-E82D-BB4E-305BDADE7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811277"/>
              <a:ext cx="6858000" cy="2283446"/>
            </a:xfrm>
            <a:prstGeom prst="rect">
              <a:avLst/>
            </a:prstGeom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E788594-657D-67B6-55F0-D75458D3DAC6}"/>
                </a:ext>
              </a:extLst>
            </p:cNvPr>
            <p:cNvSpPr/>
            <p:nvPr/>
          </p:nvSpPr>
          <p:spPr>
            <a:xfrm>
              <a:off x="817196" y="4146893"/>
              <a:ext cx="3754804" cy="18698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6D01E52-0D7E-9C65-3192-50C37AEDED7D}"/>
                </a:ext>
              </a:extLst>
            </p:cNvPr>
            <p:cNvSpPr/>
            <p:nvPr/>
          </p:nvSpPr>
          <p:spPr>
            <a:xfrm>
              <a:off x="817196" y="5661961"/>
              <a:ext cx="2021254" cy="18698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1DB3DD-A0F3-DE69-D45C-6E551AB6589E}"/>
              </a:ext>
            </a:extLst>
          </p:cNvPr>
          <p:cNvGrpSpPr/>
          <p:nvPr/>
        </p:nvGrpSpPr>
        <p:grpSpPr>
          <a:xfrm>
            <a:off x="0" y="5462108"/>
            <a:ext cx="4998720" cy="1731583"/>
            <a:chOff x="0" y="6290303"/>
            <a:chExt cx="6858000" cy="2375647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F4AC325-FFFA-2511-CF27-B97B3D5CA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6290303"/>
              <a:ext cx="6858000" cy="2375647"/>
            </a:xfrm>
            <a:prstGeom prst="rect">
              <a:avLst/>
            </a:prstGeom>
          </p:spPr>
        </p:pic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BB0F108-3BB1-6403-0DF3-B6D5377CFF67}"/>
                </a:ext>
              </a:extLst>
            </p:cNvPr>
            <p:cNvSpPr/>
            <p:nvPr/>
          </p:nvSpPr>
          <p:spPr>
            <a:xfrm>
              <a:off x="2121796" y="6527766"/>
              <a:ext cx="909271" cy="18630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DF0996E8-B9D3-E338-1B87-3D6801C02741}"/>
                </a:ext>
              </a:extLst>
            </p:cNvPr>
            <p:cNvSpPr/>
            <p:nvPr/>
          </p:nvSpPr>
          <p:spPr>
            <a:xfrm>
              <a:off x="2121796" y="7958633"/>
              <a:ext cx="909271" cy="18630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10FA187-3B2D-F00D-1FF1-A10198B2E8AD}"/>
                </a:ext>
              </a:extLst>
            </p:cNvPr>
            <p:cNvSpPr/>
            <p:nvPr/>
          </p:nvSpPr>
          <p:spPr>
            <a:xfrm>
              <a:off x="2121796" y="8335715"/>
              <a:ext cx="909271" cy="18630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C196F6E-218E-9968-8D33-778960FAF8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7227837"/>
            <a:ext cx="5294333" cy="267816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AE9C41-F2E8-D281-A9A5-63FE011F3BB5}"/>
              </a:ext>
            </a:extLst>
          </p:cNvPr>
          <p:cNvSpPr txBox="1"/>
          <p:nvPr/>
        </p:nvSpPr>
        <p:spPr>
          <a:xfrm>
            <a:off x="4998720" y="3704209"/>
            <a:ext cx="198119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effectLst/>
                <a:latin typeface="Cairo Medium" pitchFamily="2" charset="-78"/>
                <a:cs typeface="Cairo Medium" pitchFamily="2" charset="-78"/>
              </a:rPr>
              <a:t>Demo: Building a basic .NET Core console application</a:t>
            </a:r>
          </a:p>
        </p:txBody>
      </p:sp>
    </p:spTree>
    <p:extLst>
      <p:ext uri="{BB962C8B-B14F-4D97-AF65-F5344CB8AC3E}">
        <p14:creationId xmlns:p14="http://schemas.microsoft.com/office/powerpoint/2010/main" val="4024650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F83CD3EE-9269-F4AB-70C4-3063E8BF7C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"/>
          <a:stretch/>
        </p:blipFill>
        <p:spPr bwMode="auto">
          <a:xfrm>
            <a:off x="38098" y="0"/>
            <a:ext cx="6781799" cy="269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152401" y="2709862"/>
            <a:ext cx="6705599" cy="6924973"/>
          </a:xfrm>
          <a:custGeom>
            <a:avLst/>
            <a:gdLst>
              <a:gd name="connsiteX0" fmla="*/ 0 w 6705599"/>
              <a:gd name="connsiteY0" fmla="*/ 0 h 6924973"/>
              <a:gd name="connsiteX1" fmla="*/ 357632 w 6705599"/>
              <a:gd name="connsiteY1" fmla="*/ 0 h 6924973"/>
              <a:gd name="connsiteX2" fmla="*/ 916432 w 6705599"/>
              <a:gd name="connsiteY2" fmla="*/ 0 h 6924973"/>
              <a:gd name="connsiteX3" fmla="*/ 1341120 w 6705599"/>
              <a:gd name="connsiteY3" fmla="*/ 0 h 6924973"/>
              <a:gd name="connsiteX4" fmla="*/ 2034032 w 6705599"/>
              <a:gd name="connsiteY4" fmla="*/ 0 h 6924973"/>
              <a:gd name="connsiteX5" fmla="*/ 2458720 w 6705599"/>
              <a:gd name="connsiteY5" fmla="*/ 0 h 6924973"/>
              <a:gd name="connsiteX6" fmla="*/ 2816352 w 6705599"/>
              <a:gd name="connsiteY6" fmla="*/ 0 h 6924973"/>
              <a:gd name="connsiteX7" fmla="*/ 3509263 w 6705599"/>
              <a:gd name="connsiteY7" fmla="*/ 0 h 6924973"/>
              <a:gd name="connsiteX8" fmla="*/ 3933951 w 6705599"/>
              <a:gd name="connsiteY8" fmla="*/ 0 h 6924973"/>
              <a:gd name="connsiteX9" fmla="*/ 4425695 w 6705599"/>
              <a:gd name="connsiteY9" fmla="*/ 0 h 6924973"/>
              <a:gd name="connsiteX10" fmla="*/ 4984495 w 6705599"/>
              <a:gd name="connsiteY10" fmla="*/ 0 h 6924973"/>
              <a:gd name="connsiteX11" fmla="*/ 5677407 w 6705599"/>
              <a:gd name="connsiteY11" fmla="*/ 0 h 6924973"/>
              <a:gd name="connsiteX12" fmla="*/ 6035039 w 6705599"/>
              <a:gd name="connsiteY12" fmla="*/ 0 h 6924973"/>
              <a:gd name="connsiteX13" fmla="*/ 6705599 w 6705599"/>
              <a:gd name="connsiteY13" fmla="*/ 0 h 6924973"/>
              <a:gd name="connsiteX14" fmla="*/ 6705599 w 6705599"/>
              <a:gd name="connsiteY14" fmla="*/ 646331 h 6924973"/>
              <a:gd name="connsiteX15" fmla="*/ 6705599 w 6705599"/>
              <a:gd name="connsiteY15" fmla="*/ 1223412 h 6924973"/>
              <a:gd name="connsiteX16" fmla="*/ 6705599 w 6705599"/>
              <a:gd name="connsiteY16" fmla="*/ 1800493 h 6924973"/>
              <a:gd name="connsiteX17" fmla="*/ 6705599 w 6705599"/>
              <a:gd name="connsiteY17" fmla="*/ 2377574 h 6924973"/>
              <a:gd name="connsiteX18" fmla="*/ 6705599 w 6705599"/>
              <a:gd name="connsiteY18" fmla="*/ 2954655 h 6924973"/>
              <a:gd name="connsiteX19" fmla="*/ 6705599 w 6705599"/>
              <a:gd name="connsiteY19" fmla="*/ 3600986 h 6924973"/>
              <a:gd name="connsiteX20" fmla="*/ 6705599 w 6705599"/>
              <a:gd name="connsiteY20" fmla="*/ 4178067 h 6924973"/>
              <a:gd name="connsiteX21" fmla="*/ 6705599 w 6705599"/>
              <a:gd name="connsiteY21" fmla="*/ 4755148 h 6924973"/>
              <a:gd name="connsiteX22" fmla="*/ 6705599 w 6705599"/>
              <a:gd name="connsiteY22" fmla="*/ 5401479 h 6924973"/>
              <a:gd name="connsiteX23" fmla="*/ 6705599 w 6705599"/>
              <a:gd name="connsiteY23" fmla="*/ 5978560 h 6924973"/>
              <a:gd name="connsiteX24" fmla="*/ 6705599 w 6705599"/>
              <a:gd name="connsiteY24" fmla="*/ 6924973 h 6924973"/>
              <a:gd name="connsiteX25" fmla="*/ 6079743 w 6705599"/>
              <a:gd name="connsiteY25" fmla="*/ 6924973 h 6924973"/>
              <a:gd name="connsiteX26" fmla="*/ 5587999 w 6705599"/>
              <a:gd name="connsiteY26" fmla="*/ 6924973 h 6924973"/>
              <a:gd name="connsiteX27" fmla="*/ 5029199 w 6705599"/>
              <a:gd name="connsiteY27" fmla="*/ 6924973 h 6924973"/>
              <a:gd name="connsiteX28" fmla="*/ 4604511 w 6705599"/>
              <a:gd name="connsiteY28" fmla="*/ 6924973 h 6924973"/>
              <a:gd name="connsiteX29" fmla="*/ 4045711 w 6705599"/>
              <a:gd name="connsiteY29" fmla="*/ 6924973 h 6924973"/>
              <a:gd name="connsiteX30" fmla="*/ 3352800 w 6705599"/>
              <a:gd name="connsiteY30" fmla="*/ 6924973 h 6924973"/>
              <a:gd name="connsiteX31" fmla="*/ 2928112 w 6705599"/>
              <a:gd name="connsiteY31" fmla="*/ 6924973 h 6924973"/>
              <a:gd name="connsiteX32" fmla="*/ 2436368 w 6705599"/>
              <a:gd name="connsiteY32" fmla="*/ 6924973 h 6924973"/>
              <a:gd name="connsiteX33" fmla="*/ 1743456 w 6705599"/>
              <a:gd name="connsiteY33" fmla="*/ 6924973 h 6924973"/>
              <a:gd name="connsiteX34" fmla="*/ 1050544 w 6705599"/>
              <a:gd name="connsiteY34" fmla="*/ 6924973 h 6924973"/>
              <a:gd name="connsiteX35" fmla="*/ 491744 w 6705599"/>
              <a:gd name="connsiteY35" fmla="*/ 6924973 h 6924973"/>
              <a:gd name="connsiteX36" fmla="*/ 0 w 6705599"/>
              <a:gd name="connsiteY36" fmla="*/ 6924973 h 6924973"/>
              <a:gd name="connsiteX37" fmla="*/ 0 w 6705599"/>
              <a:gd name="connsiteY37" fmla="*/ 6417142 h 6924973"/>
              <a:gd name="connsiteX38" fmla="*/ 0 w 6705599"/>
              <a:gd name="connsiteY38" fmla="*/ 5701561 h 6924973"/>
              <a:gd name="connsiteX39" fmla="*/ 0 w 6705599"/>
              <a:gd name="connsiteY39" fmla="*/ 5193730 h 6924973"/>
              <a:gd name="connsiteX40" fmla="*/ 0 w 6705599"/>
              <a:gd name="connsiteY40" fmla="*/ 4824398 h 6924973"/>
              <a:gd name="connsiteX41" fmla="*/ 0 w 6705599"/>
              <a:gd name="connsiteY41" fmla="*/ 4316567 h 6924973"/>
              <a:gd name="connsiteX42" fmla="*/ 0 w 6705599"/>
              <a:gd name="connsiteY42" fmla="*/ 3739485 h 6924973"/>
              <a:gd name="connsiteX43" fmla="*/ 0 w 6705599"/>
              <a:gd name="connsiteY43" fmla="*/ 3093155 h 6924973"/>
              <a:gd name="connsiteX44" fmla="*/ 0 w 6705599"/>
              <a:gd name="connsiteY44" fmla="*/ 2377574 h 6924973"/>
              <a:gd name="connsiteX45" fmla="*/ 0 w 6705599"/>
              <a:gd name="connsiteY45" fmla="*/ 1800493 h 6924973"/>
              <a:gd name="connsiteX46" fmla="*/ 0 w 6705599"/>
              <a:gd name="connsiteY46" fmla="*/ 1292662 h 6924973"/>
              <a:gd name="connsiteX47" fmla="*/ 0 w 6705599"/>
              <a:gd name="connsiteY47" fmla="*/ 577081 h 6924973"/>
              <a:gd name="connsiteX48" fmla="*/ 0 w 6705599"/>
              <a:gd name="connsiteY48" fmla="*/ 0 h 692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705599" h="6924973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65180" y="286419"/>
                  <a:pt x="6683873" y="337127"/>
                  <a:pt x="6705599" y="646331"/>
                </a:cubicBezTo>
                <a:cubicBezTo>
                  <a:pt x="6727325" y="955535"/>
                  <a:pt x="6646059" y="1033202"/>
                  <a:pt x="6705599" y="1223412"/>
                </a:cubicBezTo>
                <a:cubicBezTo>
                  <a:pt x="6765139" y="1413622"/>
                  <a:pt x="6700086" y="1539859"/>
                  <a:pt x="6705599" y="1800493"/>
                </a:cubicBezTo>
                <a:cubicBezTo>
                  <a:pt x="6711112" y="2061127"/>
                  <a:pt x="6695284" y="2240874"/>
                  <a:pt x="6705599" y="2377574"/>
                </a:cubicBezTo>
                <a:cubicBezTo>
                  <a:pt x="6715914" y="2514274"/>
                  <a:pt x="6705560" y="2743823"/>
                  <a:pt x="6705599" y="2954655"/>
                </a:cubicBezTo>
                <a:cubicBezTo>
                  <a:pt x="6705638" y="3165487"/>
                  <a:pt x="6630002" y="3292456"/>
                  <a:pt x="6705599" y="3600986"/>
                </a:cubicBezTo>
                <a:cubicBezTo>
                  <a:pt x="6781196" y="3909516"/>
                  <a:pt x="6650346" y="3976084"/>
                  <a:pt x="6705599" y="4178067"/>
                </a:cubicBezTo>
                <a:cubicBezTo>
                  <a:pt x="6760852" y="4380050"/>
                  <a:pt x="6665692" y="4589373"/>
                  <a:pt x="6705599" y="4755148"/>
                </a:cubicBezTo>
                <a:cubicBezTo>
                  <a:pt x="6745506" y="4920923"/>
                  <a:pt x="6632941" y="5206028"/>
                  <a:pt x="6705599" y="5401479"/>
                </a:cubicBezTo>
                <a:cubicBezTo>
                  <a:pt x="6778257" y="5596930"/>
                  <a:pt x="6699930" y="5803836"/>
                  <a:pt x="6705599" y="5978560"/>
                </a:cubicBezTo>
                <a:cubicBezTo>
                  <a:pt x="6711268" y="6153284"/>
                  <a:pt x="6593437" y="6703900"/>
                  <a:pt x="6705599" y="6924973"/>
                </a:cubicBezTo>
                <a:cubicBezTo>
                  <a:pt x="6536468" y="6953906"/>
                  <a:pt x="6281628" y="6876460"/>
                  <a:pt x="6079743" y="6924973"/>
                </a:cubicBezTo>
                <a:cubicBezTo>
                  <a:pt x="5877858" y="6973486"/>
                  <a:pt x="5803398" y="6882879"/>
                  <a:pt x="5587999" y="6924973"/>
                </a:cubicBezTo>
                <a:cubicBezTo>
                  <a:pt x="5372600" y="6967067"/>
                  <a:pt x="5220301" y="6899795"/>
                  <a:pt x="5029199" y="6924973"/>
                </a:cubicBezTo>
                <a:cubicBezTo>
                  <a:pt x="4838097" y="6950151"/>
                  <a:pt x="4812217" y="6885114"/>
                  <a:pt x="4604511" y="6924973"/>
                </a:cubicBezTo>
                <a:cubicBezTo>
                  <a:pt x="4396805" y="6964832"/>
                  <a:pt x="4209579" y="6877420"/>
                  <a:pt x="4045711" y="6924973"/>
                </a:cubicBezTo>
                <a:cubicBezTo>
                  <a:pt x="3881843" y="6972526"/>
                  <a:pt x="3579300" y="6874619"/>
                  <a:pt x="3352800" y="6924973"/>
                </a:cubicBezTo>
                <a:cubicBezTo>
                  <a:pt x="3126300" y="6975327"/>
                  <a:pt x="3041856" y="6876619"/>
                  <a:pt x="2928112" y="6924973"/>
                </a:cubicBezTo>
                <a:cubicBezTo>
                  <a:pt x="2814368" y="6973327"/>
                  <a:pt x="2576803" y="6916551"/>
                  <a:pt x="2436368" y="6924973"/>
                </a:cubicBezTo>
                <a:cubicBezTo>
                  <a:pt x="2295933" y="6933395"/>
                  <a:pt x="2042981" y="6892283"/>
                  <a:pt x="1743456" y="6924973"/>
                </a:cubicBezTo>
                <a:cubicBezTo>
                  <a:pt x="1443931" y="6957663"/>
                  <a:pt x="1246728" y="6896500"/>
                  <a:pt x="1050544" y="6924973"/>
                </a:cubicBezTo>
                <a:cubicBezTo>
                  <a:pt x="854360" y="6953446"/>
                  <a:pt x="750198" y="6867551"/>
                  <a:pt x="491744" y="6924973"/>
                </a:cubicBezTo>
                <a:cubicBezTo>
                  <a:pt x="233290" y="6982395"/>
                  <a:pt x="198865" y="6912450"/>
                  <a:pt x="0" y="6924973"/>
                </a:cubicBezTo>
                <a:cubicBezTo>
                  <a:pt x="-23979" y="6777431"/>
                  <a:pt x="9360" y="6574208"/>
                  <a:pt x="0" y="6417142"/>
                </a:cubicBezTo>
                <a:cubicBezTo>
                  <a:pt x="-9360" y="6260076"/>
                  <a:pt x="44793" y="5974119"/>
                  <a:pt x="0" y="5701561"/>
                </a:cubicBezTo>
                <a:cubicBezTo>
                  <a:pt x="-44793" y="5429003"/>
                  <a:pt x="51290" y="5355933"/>
                  <a:pt x="0" y="5193730"/>
                </a:cubicBezTo>
                <a:cubicBezTo>
                  <a:pt x="-51290" y="5031527"/>
                  <a:pt x="12732" y="4920499"/>
                  <a:pt x="0" y="4824398"/>
                </a:cubicBezTo>
                <a:cubicBezTo>
                  <a:pt x="-12732" y="4728297"/>
                  <a:pt x="23718" y="4526213"/>
                  <a:pt x="0" y="4316567"/>
                </a:cubicBezTo>
                <a:cubicBezTo>
                  <a:pt x="-23718" y="4106921"/>
                  <a:pt x="51617" y="3855757"/>
                  <a:pt x="0" y="3739485"/>
                </a:cubicBezTo>
                <a:cubicBezTo>
                  <a:pt x="-51617" y="3623213"/>
                  <a:pt x="67384" y="3265657"/>
                  <a:pt x="0" y="3093155"/>
                </a:cubicBezTo>
                <a:cubicBezTo>
                  <a:pt x="-67384" y="2920653"/>
                  <a:pt x="18119" y="2726646"/>
                  <a:pt x="0" y="2377574"/>
                </a:cubicBezTo>
                <a:cubicBezTo>
                  <a:pt x="-18119" y="2028502"/>
                  <a:pt x="28985" y="2023715"/>
                  <a:pt x="0" y="1800493"/>
                </a:cubicBezTo>
                <a:cubicBezTo>
                  <a:pt x="-28985" y="1577271"/>
                  <a:pt x="60352" y="1535557"/>
                  <a:pt x="0" y="1292662"/>
                </a:cubicBezTo>
                <a:cubicBezTo>
                  <a:pt x="-60352" y="1049767"/>
                  <a:pt x="76022" y="754489"/>
                  <a:pt x="0" y="577081"/>
                </a:cubicBezTo>
                <a:cubicBezTo>
                  <a:pt x="-76022" y="399673"/>
                  <a:pt x="51983" y="219809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200" i="0" dirty="0">
                <a:effectLst/>
                <a:latin typeface="inherit"/>
              </a:rPr>
              <a:t>طبعاً كلنا </a:t>
            </a:r>
            <a:r>
              <a:rPr lang="ar-EG" sz="1200" i="0" dirty="0" err="1">
                <a:effectLst/>
                <a:latin typeface="inherit"/>
              </a:rPr>
              <a:t>بنكتب</a:t>
            </a:r>
            <a:r>
              <a:rPr lang="ar-EG" sz="1200" i="0" dirty="0">
                <a:effectLst/>
                <a:latin typeface="inherit"/>
              </a:rPr>
              <a:t> كود ومع الوقت الكود ده </a:t>
            </a:r>
            <a:r>
              <a:rPr lang="ar-EG" sz="1200" i="0" dirty="0" err="1">
                <a:effectLst/>
                <a:latin typeface="inherit"/>
              </a:rPr>
              <a:t>بيبدا</a:t>
            </a:r>
            <a:r>
              <a:rPr lang="ar-EG" sz="1200" i="0" dirty="0">
                <a:effectLst/>
                <a:latin typeface="inherit"/>
              </a:rPr>
              <a:t> يكبر مننا جداً وبيكون صعب عليك انت شخصياً اللي كاتب الكود انك تفهمه عشان كده كان لازم يلاقوا حل هو ال</a:t>
            </a:r>
            <a:r>
              <a:rPr lang="en-US" sz="1200" i="0" dirty="0" err="1">
                <a:effectLst/>
                <a:latin typeface="inherit"/>
              </a:rPr>
              <a:t>oop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ال</a:t>
            </a:r>
            <a:r>
              <a:rPr lang="en-US" sz="1200" i="0" dirty="0">
                <a:effectLst/>
                <a:latin typeface="inherit"/>
              </a:rPr>
              <a:t>object-oriented programming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ده بقا اللي حل مشكله الفوضى اللي </a:t>
            </a:r>
            <a:r>
              <a:rPr lang="ar-EG" sz="1200" i="0" dirty="0" err="1">
                <a:effectLst/>
                <a:latin typeface="inherit"/>
              </a:rPr>
              <a:t>بتحصل</a:t>
            </a:r>
            <a:r>
              <a:rPr lang="ar-EG" sz="1200" i="0" dirty="0">
                <a:effectLst/>
                <a:latin typeface="inherit"/>
              </a:rPr>
              <a:t> في اي كود اهم مميزاته ان </a:t>
            </a:r>
            <a:r>
              <a:rPr lang="ar-EG" sz="1200" i="0" dirty="0" err="1">
                <a:effectLst/>
                <a:latin typeface="inherit"/>
              </a:rPr>
              <a:t>بيخلي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dirty="0">
                <a:latin typeface="inherit"/>
              </a:rPr>
              <a:t>للكود حبة مميزات </a:t>
            </a:r>
            <a:r>
              <a:rPr lang="ar-EG" sz="1200" dirty="0" err="1">
                <a:latin typeface="inherit"/>
              </a:rPr>
              <a:t>زى</a:t>
            </a:r>
            <a:r>
              <a:rPr lang="ar-EG" sz="1200" dirty="0">
                <a:latin typeface="inherit"/>
              </a:rPr>
              <a:t>:</a:t>
            </a:r>
            <a:endParaRPr lang="ar-EG" sz="1200" i="0" dirty="0">
              <a:effectLst/>
              <a:latin typeface="inherit"/>
            </a:endParaRPr>
          </a:p>
          <a:p>
            <a:pPr algn="r" rtl="1"/>
            <a:r>
              <a:rPr lang="ar-EG" sz="1200" i="0" dirty="0">
                <a:effectLst/>
                <a:latin typeface="inherit"/>
              </a:rPr>
              <a:t>1- </a:t>
            </a:r>
            <a:r>
              <a:rPr lang="en-US" sz="1200" b="1" i="0" dirty="0">
                <a:effectLst/>
                <a:latin typeface="inherit"/>
              </a:rPr>
              <a:t>reusability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: </a:t>
            </a:r>
            <a:r>
              <a:rPr lang="ar-EG" sz="1200" i="0" dirty="0" err="1">
                <a:effectLst/>
                <a:latin typeface="inherit"/>
              </a:rPr>
              <a:t>بيسهل</a:t>
            </a:r>
            <a:r>
              <a:rPr lang="ar-EG" sz="1200" i="0" dirty="0">
                <a:effectLst/>
                <a:latin typeface="inherit"/>
              </a:rPr>
              <a:t> الكود جدا وتقدر تعيد استخدامه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وتفهمه بكل سهوله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2-</a:t>
            </a:r>
            <a:r>
              <a:rPr lang="en-US" sz="1200" b="1" i="0" dirty="0">
                <a:effectLst/>
                <a:latin typeface="inherit"/>
              </a:rPr>
              <a:t>Maintainability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: </a:t>
            </a:r>
            <a:r>
              <a:rPr lang="ar-EG" sz="1200" i="0" dirty="0" err="1">
                <a:effectLst/>
                <a:latin typeface="inherit"/>
              </a:rPr>
              <a:t>بيسهل</a:t>
            </a:r>
            <a:r>
              <a:rPr lang="ar-EG" sz="1200" i="0" dirty="0">
                <a:effectLst/>
                <a:latin typeface="inherit"/>
              </a:rPr>
              <a:t> فكرة اني اقدر اصلح في الكود واعمل تعديلات براحتي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وطبعاً بما اننا حلينا اكبر المشاكل اللي كانت بتواجهنا وبقي من السهل نكتب كود بطريقه منظمه و نفهمه ونعدل عليا ده طبعاً بيزيد من كفاءة الكود ومن سرعه الاداء </a:t>
            </a:r>
            <a:r>
              <a:rPr lang="ar-EG" sz="1200" i="0" dirty="0" err="1">
                <a:effectLst/>
                <a:latin typeface="inherit"/>
              </a:rPr>
              <a:t>ودلوقتى</a:t>
            </a:r>
            <a:r>
              <a:rPr lang="ar-EG" sz="1200" i="0" dirty="0">
                <a:effectLst/>
                <a:latin typeface="inherit"/>
              </a:rPr>
              <a:t> لازم نعرف كام </a:t>
            </a:r>
            <a:r>
              <a:rPr lang="en-US" sz="1200" i="0" dirty="0">
                <a:effectLst/>
                <a:latin typeface="inherit"/>
              </a:rPr>
              <a:t>concept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اساسي في ال </a:t>
            </a:r>
            <a:r>
              <a:rPr lang="en-US" sz="1200" i="0" dirty="0" err="1">
                <a:effectLst/>
                <a:latin typeface="inherit"/>
              </a:rPr>
              <a:t>oop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بيساعدونا</a:t>
            </a:r>
            <a:r>
              <a:rPr lang="ar-EG" sz="1200" i="0" dirty="0">
                <a:effectLst/>
                <a:latin typeface="inherit"/>
              </a:rPr>
              <a:t> نحقق المزايا اللي قولتها فوق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1- </a:t>
            </a:r>
            <a:r>
              <a:rPr lang="en-US" sz="1200" b="1" i="0" dirty="0">
                <a:effectLst/>
                <a:latin typeface="inherit"/>
              </a:rPr>
              <a:t>inheritance</a:t>
            </a:r>
            <a:r>
              <a:rPr lang="en-US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en-US" sz="1200" i="0" dirty="0">
                <a:effectLst/>
                <a:latin typeface="inherit"/>
              </a:rPr>
              <a:t>2- </a:t>
            </a:r>
            <a:r>
              <a:rPr lang="en-US" sz="1200" b="1" i="0" dirty="0">
                <a:effectLst/>
                <a:latin typeface="inherit"/>
              </a:rPr>
              <a:t>polymorphism</a:t>
            </a:r>
            <a:r>
              <a:rPr lang="en-US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en-US" sz="1200" b="1" i="0" dirty="0">
                <a:effectLst/>
                <a:latin typeface="inherit"/>
              </a:rPr>
              <a:t>3-Encapsulated</a:t>
            </a:r>
            <a:r>
              <a:rPr lang="en-US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en-US" sz="1200" b="1" i="0" dirty="0">
                <a:effectLst/>
                <a:latin typeface="inherit"/>
              </a:rPr>
              <a:t>4-abstraction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انهارده ان شاء الله </a:t>
            </a:r>
            <a:r>
              <a:rPr lang="ar-EG" sz="1200" i="0" dirty="0" err="1">
                <a:effectLst/>
                <a:latin typeface="inherit"/>
              </a:rPr>
              <a:t>هتكلم</a:t>
            </a:r>
            <a:r>
              <a:rPr lang="ar-EG" sz="1200" i="0" dirty="0">
                <a:effectLst/>
                <a:latin typeface="inherit"/>
              </a:rPr>
              <a:t> عن اول </a:t>
            </a:r>
            <a:r>
              <a:rPr lang="ar-EG" sz="1200" i="0" dirty="0" err="1">
                <a:effectLst/>
                <a:latin typeface="inherit"/>
              </a:rPr>
              <a:t>اتنين</a:t>
            </a:r>
            <a:r>
              <a:rPr lang="ar-EG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1- </a:t>
            </a:r>
            <a:r>
              <a:rPr lang="en-US" sz="1200" b="1" i="0" dirty="0">
                <a:effectLst/>
                <a:latin typeface="inherit"/>
              </a:rPr>
              <a:t>INHERITANCE</a:t>
            </a:r>
            <a:r>
              <a:rPr lang="en-US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فكرة ان حاجه تورث من حاجه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مثلاً عندنا 100 </a:t>
            </a:r>
            <a:r>
              <a:rPr lang="en-US" sz="1200" i="0" dirty="0">
                <a:effectLst/>
                <a:latin typeface="inherit"/>
              </a:rPr>
              <a:t>function </a:t>
            </a:r>
            <a:r>
              <a:rPr lang="ar-EG" sz="1200" i="0" dirty="0" err="1">
                <a:effectLst/>
                <a:latin typeface="inherit"/>
              </a:rPr>
              <a:t>عايزه</a:t>
            </a:r>
            <a:r>
              <a:rPr lang="ar-EG" sz="1200" i="0" dirty="0">
                <a:effectLst/>
                <a:latin typeface="inherit"/>
              </a:rPr>
              <a:t> استخدم نفس ال 100 فانكشن دول في </a:t>
            </a:r>
            <a:r>
              <a:rPr lang="en-US" sz="1200" i="0" dirty="0">
                <a:effectLst/>
                <a:latin typeface="inherit"/>
              </a:rPr>
              <a:t>program </a:t>
            </a:r>
            <a:r>
              <a:rPr lang="ar-EG" sz="1200" i="0" dirty="0">
                <a:effectLst/>
                <a:latin typeface="inherit"/>
              </a:rPr>
              <a:t>او في كود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قبل </a:t>
            </a:r>
            <a:r>
              <a:rPr lang="ar-EG" sz="1200" i="0" dirty="0" err="1">
                <a:effectLst/>
                <a:latin typeface="inherit"/>
              </a:rPr>
              <a:t>مايكون</a:t>
            </a:r>
            <a:r>
              <a:rPr lang="ar-EG" sz="1200" i="0" dirty="0">
                <a:effectLst/>
                <a:latin typeface="inherit"/>
              </a:rPr>
              <a:t> في فكرة ال </a:t>
            </a:r>
            <a:r>
              <a:rPr lang="en-US" sz="1200" i="0" dirty="0" err="1">
                <a:effectLst/>
                <a:latin typeface="inherit"/>
              </a:rPr>
              <a:t>oop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من الطبيعي كنت </a:t>
            </a:r>
            <a:r>
              <a:rPr lang="ar-EG" sz="1200" i="0" dirty="0" err="1">
                <a:effectLst/>
                <a:latin typeface="inherit"/>
              </a:rPr>
              <a:t>هكتب</a:t>
            </a:r>
            <a:r>
              <a:rPr lang="ar-EG" sz="1200" i="0" dirty="0">
                <a:effectLst/>
                <a:latin typeface="inherit"/>
              </a:rPr>
              <a:t> ال 100 فانكشن دول مرتين عشان اقدر اعمل اللي انا </a:t>
            </a:r>
            <a:r>
              <a:rPr lang="ar-EG" sz="1200" i="0" dirty="0" err="1">
                <a:effectLst/>
                <a:latin typeface="inherit"/>
              </a:rPr>
              <a:t>عايزاه</a:t>
            </a:r>
            <a:r>
              <a:rPr lang="ar-EG" sz="1200" i="0" dirty="0">
                <a:effectLst/>
                <a:latin typeface="inherit"/>
              </a:rPr>
              <a:t> جات ال </a:t>
            </a:r>
            <a:r>
              <a:rPr lang="en-US" sz="1200" i="0" dirty="0" err="1">
                <a:effectLst/>
                <a:latin typeface="inherit"/>
              </a:rPr>
              <a:t>oop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قالت جمعوا ال 100 فانكشن دول في كلاس واحد واي حد محتاج ال </a:t>
            </a:r>
            <a:r>
              <a:rPr lang="en-US" sz="1200" i="0" dirty="0">
                <a:effectLst/>
                <a:latin typeface="inherit"/>
              </a:rPr>
              <a:t>functions </a:t>
            </a:r>
            <a:r>
              <a:rPr lang="ar-EG" sz="1200" i="0" dirty="0">
                <a:effectLst/>
                <a:latin typeface="inherit"/>
              </a:rPr>
              <a:t>ده يقدر يورثهم مني وكده نبقا وفرنا وقت في اننا نقعد نكتبهم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وقللنا عدد الأسطر بتاع </a:t>
            </a:r>
            <a:r>
              <a:rPr lang="ar-EG" sz="1200" i="0" dirty="0" err="1">
                <a:effectLst/>
                <a:latin typeface="inherit"/>
              </a:rPr>
              <a:t>الاكود</a:t>
            </a:r>
            <a:r>
              <a:rPr lang="ar-EG" sz="1200" i="0" dirty="0">
                <a:effectLst/>
                <a:latin typeface="inherit"/>
              </a:rPr>
              <a:t> وسهلنا قراءه الكود لان قللنا وده طبعاً بيزيد ويحسن من اداء الكود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كده بقا عندنا </a:t>
            </a:r>
            <a:r>
              <a:rPr lang="en-US" sz="1200" i="0" dirty="0">
                <a:effectLst/>
                <a:latin typeface="inherit"/>
              </a:rPr>
              <a:t>superclass </a:t>
            </a:r>
            <a:r>
              <a:rPr lang="ar-EG" sz="1200" i="0" dirty="0">
                <a:effectLst/>
                <a:latin typeface="inherit"/>
              </a:rPr>
              <a:t>اللي هو ال </a:t>
            </a:r>
            <a:r>
              <a:rPr lang="en-US" sz="1200" i="0" dirty="0">
                <a:effectLst/>
                <a:latin typeface="inherit"/>
              </a:rPr>
              <a:t>parent </a:t>
            </a:r>
            <a:r>
              <a:rPr lang="ar-EG" sz="1200" i="0" dirty="0">
                <a:effectLst/>
                <a:latin typeface="inherit"/>
              </a:rPr>
              <a:t>عنده كل حاجه </a:t>
            </a:r>
            <a:r>
              <a:rPr lang="ar-EG" sz="1200" i="0" dirty="0" err="1">
                <a:effectLst/>
                <a:latin typeface="inherit"/>
              </a:rPr>
              <a:t>وبيتفرع</a:t>
            </a:r>
            <a:r>
              <a:rPr lang="ar-EG" sz="1200" i="0" dirty="0">
                <a:effectLst/>
                <a:latin typeface="inherit"/>
              </a:rPr>
              <a:t> منه حاجات اصغر اللي هما ال </a:t>
            </a:r>
            <a:r>
              <a:rPr lang="en-US" sz="1200" i="0" dirty="0">
                <a:effectLst/>
                <a:latin typeface="inherit"/>
              </a:rPr>
              <a:t>subclass </a:t>
            </a:r>
            <a:r>
              <a:rPr lang="ar-EG" sz="1200" i="0" dirty="0">
                <a:effectLst/>
                <a:latin typeface="inherit"/>
              </a:rPr>
              <a:t>ال </a:t>
            </a:r>
            <a:r>
              <a:rPr lang="en-US" sz="1200" i="0" dirty="0">
                <a:effectLst/>
                <a:latin typeface="inherit"/>
              </a:rPr>
              <a:t>child </a:t>
            </a:r>
            <a:r>
              <a:rPr lang="ar-EG" sz="1200" i="0" dirty="0">
                <a:effectLst/>
                <a:latin typeface="inherit"/>
              </a:rPr>
              <a:t>اللي </a:t>
            </a:r>
            <a:r>
              <a:rPr lang="ar-EG" sz="1200" i="0" dirty="0" err="1">
                <a:effectLst/>
                <a:latin typeface="inherit"/>
              </a:rPr>
              <a:t>بيورث</a:t>
            </a:r>
            <a:r>
              <a:rPr lang="ar-EG" sz="1200" i="0" dirty="0">
                <a:effectLst/>
                <a:latin typeface="inherit"/>
              </a:rPr>
              <a:t> كل حاجه من عند ال </a:t>
            </a:r>
            <a:r>
              <a:rPr lang="en-US" sz="1200" i="0" dirty="0">
                <a:effectLst/>
                <a:latin typeface="inherit"/>
              </a:rPr>
              <a:t>parent </a:t>
            </a:r>
            <a:r>
              <a:rPr lang="ar-EG" sz="1200" i="0" dirty="0">
                <a:effectLst/>
                <a:latin typeface="inherit"/>
              </a:rPr>
              <a:t>من غير </a:t>
            </a:r>
            <a:r>
              <a:rPr lang="ar-EG" sz="1200" i="0" dirty="0" err="1">
                <a:effectLst/>
                <a:latin typeface="inherit"/>
              </a:rPr>
              <a:t>مااقعد</a:t>
            </a:r>
            <a:r>
              <a:rPr lang="ar-EG" sz="1200" i="0" dirty="0">
                <a:effectLst/>
                <a:latin typeface="inherit"/>
              </a:rPr>
              <a:t> اكتب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</a:t>
            </a:r>
          </a:p>
          <a:p>
            <a:pPr algn="r" rtl="1"/>
            <a:endParaRPr lang="ar-EG" sz="1200" i="0" dirty="0">
              <a:effectLst/>
              <a:latin typeface="inherit"/>
            </a:endParaRPr>
          </a:p>
          <a:p>
            <a:pPr algn="r" rtl="1"/>
            <a:r>
              <a:rPr lang="ar-EG" sz="1200" b="1" i="0" u="sng" dirty="0">
                <a:effectLst/>
                <a:latin typeface="inherit"/>
              </a:rPr>
              <a:t>2- </a:t>
            </a:r>
            <a:r>
              <a:rPr lang="en-US" sz="1200" b="1" i="0" u="sng" dirty="0">
                <a:effectLst/>
                <a:latin typeface="inherit"/>
              </a:rPr>
              <a:t>POLYMORPHISM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قبل </a:t>
            </a:r>
            <a:r>
              <a:rPr lang="ar-EG" sz="1200" i="0" dirty="0" err="1">
                <a:effectLst/>
                <a:latin typeface="inherit"/>
              </a:rPr>
              <a:t>مانعرف</a:t>
            </a:r>
            <a:r>
              <a:rPr lang="ar-EG" sz="1200" i="0" dirty="0">
                <a:effectLst/>
                <a:latin typeface="inherit"/>
              </a:rPr>
              <a:t> اي ال </a:t>
            </a:r>
            <a:r>
              <a:rPr lang="en-US" sz="1200" i="0" dirty="0">
                <a:effectLst/>
                <a:latin typeface="inherit"/>
              </a:rPr>
              <a:t>polymorphism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في حاجتين لازم نفهمهم كويس جداً اول حاجه ال </a:t>
            </a:r>
            <a:r>
              <a:rPr lang="en-US" sz="1200" b="1" i="0" dirty="0">
                <a:effectLst/>
                <a:latin typeface="inherit"/>
              </a:rPr>
              <a:t>overriding</a:t>
            </a:r>
            <a:r>
              <a:rPr lang="ar-EG" sz="1200" b="1" dirty="0">
                <a:latin typeface="inherit"/>
              </a:rPr>
              <a:t>، </a:t>
            </a:r>
            <a:r>
              <a:rPr lang="ar-EG" sz="1200" i="0" dirty="0">
                <a:effectLst/>
                <a:latin typeface="inherit"/>
              </a:rPr>
              <a:t>تخيل كده عندنا</a:t>
            </a:r>
            <a:r>
              <a:rPr lang="en-US" sz="1200" i="0" dirty="0">
                <a:effectLst/>
                <a:latin typeface="inherit"/>
              </a:rPr>
              <a:t>function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من 200 سطر كود </a:t>
            </a:r>
            <a:r>
              <a:rPr lang="ar-EG" sz="1200" i="0" dirty="0" err="1">
                <a:effectLst/>
                <a:latin typeface="inherit"/>
              </a:rPr>
              <a:t>وعايز</a:t>
            </a:r>
            <a:r>
              <a:rPr lang="ar-EG" sz="1200" i="0" dirty="0">
                <a:effectLst/>
                <a:latin typeface="inherit"/>
              </a:rPr>
              <a:t> استخدم نفس </a:t>
            </a:r>
            <a:r>
              <a:rPr lang="ar-EG" sz="1200" i="0" dirty="0" err="1">
                <a:effectLst/>
                <a:latin typeface="inherit"/>
              </a:rPr>
              <a:t>الفانكشن</a:t>
            </a:r>
            <a:r>
              <a:rPr lang="ar-EG" sz="1200" i="0" dirty="0">
                <a:effectLst/>
                <a:latin typeface="inherit"/>
              </a:rPr>
              <a:t> ده ف كلاس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هتقولي</a:t>
            </a:r>
            <a:r>
              <a:rPr lang="ar-EG" sz="1200" i="0" dirty="0">
                <a:effectLst/>
                <a:latin typeface="inherit"/>
              </a:rPr>
              <a:t> اعمل </a:t>
            </a:r>
            <a:r>
              <a:rPr lang="en-US" sz="1200" i="0" dirty="0">
                <a:effectLst/>
                <a:latin typeface="inherit"/>
              </a:rPr>
              <a:t>inheritance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واستخدم </a:t>
            </a:r>
            <a:r>
              <a:rPr lang="ar-EG" sz="1200" i="0" dirty="0" err="1">
                <a:effectLst/>
                <a:latin typeface="inherit"/>
              </a:rPr>
              <a:t>الفانكشن</a:t>
            </a:r>
            <a:r>
              <a:rPr lang="ar-EG" sz="1200" i="0" dirty="0">
                <a:effectLst/>
                <a:latin typeface="inherit"/>
              </a:rPr>
              <a:t> ده </a:t>
            </a:r>
            <a:r>
              <a:rPr lang="ar-EG" sz="1200" i="0" dirty="0" err="1">
                <a:effectLst/>
                <a:latin typeface="inherit"/>
              </a:rPr>
              <a:t>هقولك</a:t>
            </a:r>
            <a:r>
              <a:rPr lang="ar-EG" sz="1200" i="0" dirty="0">
                <a:effectLst/>
                <a:latin typeface="inherit"/>
              </a:rPr>
              <a:t> حلو بس انا </a:t>
            </a:r>
            <a:r>
              <a:rPr lang="ar-EG" sz="1200" i="0" dirty="0" err="1">
                <a:effectLst/>
                <a:latin typeface="inherit"/>
              </a:rPr>
              <a:t>عايز</a:t>
            </a:r>
            <a:r>
              <a:rPr lang="ar-EG" sz="1200" i="0" dirty="0">
                <a:effectLst/>
                <a:latin typeface="inherit"/>
              </a:rPr>
              <a:t> ازود كام سطر كود </a:t>
            </a:r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ف </a:t>
            </a:r>
            <a:r>
              <a:rPr lang="ar-EG" sz="1200" i="0" dirty="0" err="1">
                <a:effectLst/>
                <a:latin typeface="inherit"/>
              </a:rPr>
              <a:t>الفانكشن</a:t>
            </a:r>
            <a:r>
              <a:rPr lang="ar-EG" sz="1200" i="0" dirty="0">
                <a:effectLst/>
                <a:latin typeface="inherit"/>
              </a:rPr>
              <a:t> ده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بدل </a:t>
            </a:r>
            <a:r>
              <a:rPr lang="ar-EG" sz="1200" i="0" dirty="0" err="1">
                <a:effectLst/>
                <a:latin typeface="inherit"/>
              </a:rPr>
              <a:t>مااقعد</a:t>
            </a:r>
            <a:r>
              <a:rPr lang="ar-EG" sz="1200" i="0" dirty="0">
                <a:effectLst/>
                <a:latin typeface="inherit"/>
              </a:rPr>
              <a:t> اكتب ال ٢٠٠ سطر كود من الاول عشان ازود </a:t>
            </a:r>
            <a:r>
              <a:rPr lang="ar-EG" sz="1200" i="0" dirty="0" err="1">
                <a:effectLst/>
                <a:latin typeface="inherit"/>
              </a:rPr>
              <a:t>الكام</a:t>
            </a:r>
            <a:r>
              <a:rPr lang="ar-EG" sz="1200" i="0" dirty="0">
                <a:effectLst/>
                <a:latin typeface="inherit"/>
              </a:rPr>
              <a:t> سطر اللي انا </a:t>
            </a:r>
            <a:r>
              <a:rPr lang="ar-EG" sz="1200" i="0" dirty="0" err="1">
                <a:effectLst/>
                <a:latin typeface="inherit"/>
              </a:rPr>
              <a:t>عايزهم</a:t>
            </a:r>
            <a:r>
              <a:rPr lang="ar-EG" sz="1200" i="0" dirty="0">
                <a:effectLst/>
                <a:latin typeface="inherit"/>
              </a:rPr>
              <a:t> جه ال </a:t>
            </a:r>
            <a:r>
              <a:rPr lang="en-US" sz="1200" b="1" i="0" dirty="0" err="1">
                <a:effectLst/>
                <a:latin typeface="inherit"/>
              </a:rPr>
              <a:t>oop</a:t>
            </a:r>
            <a:r>
              <a:rPr lang="ar-EG" sz="1200" b="1" i="0" dirty="0">
                <a:effectLst/>
                <a:latin typeface="inherit"/>
              </a:rPr>
              <a:t> </a:t>
            </a:r>
            <a:r>
              <a:rPr lang="en-US" sz="1200" b="1" i="0" dirty="0">
                <a:effectLst/>
                <a:latin typeface="inherit"/>
              </a:rPr>
              <a:t> </a:t>
            </a:r>
            <a:r>
              <a:rPr lang="ar-EG" sz="1200" b="1" i="0" dirty="0">
                <a:effectLst/>
                <a:latin typeface="inherit"/>
              </a:rPr>
              <a:t>قالك اعمل </a:t>
            </a:r>
            <a:r>
              <a:rPr lang="en-US" sz="1200" b="1" i="0" dirty="0">
                <a:effectLst/>
                <a:latin typeface="inherit"/>
              </a:rPr>
              <a:t>overriding</a:t>
            </a:r>
            <a:r>
              <a:rPr lang="ar-EG" sz="1200" b="1" i="0" dirty="0">
                <a:effectLst/>
                <a:latin typeface="inherit"/>
              </a:rPr>
              <a:t> </a:t>
            </a:r>
            <a:r>
              <a:rPr lang="en-US" sz="1200" b="1" i="0" dirty="0">
                <a:effectLst/>
                <a:latin typeface="inherit"/>
              </a:rPr>
              <a:t> </a:t>
            </a:r>
            <a:r>
              <a:rPr lang="ar-EG" sz="1200" b="1" i="0" dirty="0">
                <a:effectLst/>
                <a:latin typeface="inherit"/>
              </a:rPr>
              <a:t>يعني اي </a:t>
            </a:r>
          </a:p>
          <a:p>
            <a:pPr algn="r" rtl="1"/>
            <a:r>
              <a:rPr lang="ar-EG" sz="1200" b="1" i="0" dirty="0">
                <a:effectLst/>
                <a:latin typeface="inherit"/>
              </a:rPr>
              <a:t>يعني اعمل فانكشن بنفس الاسم </a:t>
            </a:r>
            <a:r>
              <a:rPr lang="ar-EG" sz="1200" b="1" i="0" dirty="0" err="1">
                <a:effectLst/>
                <a:latin typeface="inherit"/>
              </a:rPr>
              <a:t>الفانكشن</a:t>
            </a:r>
            <a:r>
              <a:rPr lang="ar-EG" sz="1200" b="1" i="0" dirty="0">
                <a:effectLst/>
                <a:latin typeface="inherit"/>
              </a:rPr>
              <a:t> اللي فيها ٢٠٠ سطر كود واكتب كل الجديد اللي انت </a:t>
            </a:r>
            <a:r>
              <a:rPr lang="ar-EG" sz="1200" b="1" i="0" dirty="0" err="1">
                <a:effectLst/>
                <a:latin typeface="inherit"/>
              </a:rPr>
              <a:t>عايز</a:t>
            </a:r>
            <a:r>
              <a:rPr lang="ar-EG" sz="1200" b="1" i="0" dirty="0">
                <a:effectLst/>
                <a:latin typeface="inherit"/>
              </a:rPr>
              <a:t> تضيفه بس </a:t>
            </a:r>
          </a:p>
          <a:p>
            <a:pPr algn="r" rtl="1"/>
            <a:endParaRPr lang="ar-EG" sz="1200" i="0" dirty="0">
              <a:effectLst/>
              <a:latin typeface="inherit"/>
            </a:endParaRPr>
          </a:p>
          <a:p>
            <a:pPr algn="r" rtl="1"/>
            <a:r>
              <a:rPr lang="ar-EG" sz="1200" i="0" dirty="0" err="1">
                <a:effectLst/>
                <a:latin typeface="inherit"/>
              </a:rPr>
              <a:t>تاني</a:t>
            </a:r>
            <a:r>
              <a:rPr lang="ar-EG" sz="1200" i="0" dirty="0">
                <a:effectLst/>
                <a:latin typeface="inherit"/>
              </a:rPr>
              <a:t> حاجه لازم نعرفها هيا ال </a:t>
            </a:r>
            <a:r>
              <a:rPr lang="en-US" sz="1200" b="1" i="0" dirty="0">
                <a:effectLst/>
                <a:latin typeface="inherit"/>
              </a:rPr>
              <a:t>overloading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مثلاً </a:t>
            </a:r>
            <a:r>
              <a:rPr lang="ar-EG" sz="1200" i="0" dirty="0" err="1">
                <a:effectLst/>
                <a:latin typeface="inherit"/>
              </a:rPr>
              <a:t>عايزه</a:t>
            </a:r>
            <a:r>
              <a:rPr lang="ar-EG" sz="1200" i="0" dirty="0">
                <a:effectLst/>
                <a:latin typeface="inherit"/>
              </a:rPr>
              <a:t> اقسم رقمين ٣و ٦ </a:t>
            </a:r>
            <a:r>
              <a:rPr lang="ar-EG" sz="1200" i="0" dirty="0" err="1">
                <a:effectLst/>
                <a:latin typeface="inherit"/>
              </a:rPr>
              <a:t>هبعتهم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لفانكشن</a:t>
            </a:r>
            <a:r>
              <a:rPr lang="ar-EG" sz="1200" i="0" dirty="0">
                <a:effectLst/>
                <a:latin typeface="inherit"/>
              </a:rPr>
              <a:t> اسمها </a:t>
            </a:r>
            <a:r>
              <a:rPr lang="en-US" sz="1200" i="0" dirty="0">
                <a:effectLst/>
                <a:latin typeface="inherit"/>
              </a:rPr>
              <a:t>divide -&gt; divide(6,3) 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هترجعلي</a:t>
            </a:r>
            <a:r>
              <a:rPr lang="ar-EG" sz="1200" i="0" dirty="0">
                <a:effectLst/>
                <a:latin typeface="inherit"/>
              </a:rPr>
              <a:t> 2 ده </a:t>
            </a:r>
            <a:r>
              <a:rPr lang="en-US" sz="1200" i="0" dirty="0">
                <a:effectLst/>
                <a:latin typeface="inherit"/>
              </a:rPr>
              <a:t>integer</a:t>
            </a:r>
            <a:r>
              <a:rPr lang="ar-EG" sz="120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طب لو بعت 5 و 2 -&gt; </a:t>
            </a:r>
            <a:r>
              <a:rPr lang="en-US" sz="1200" i="0" dirty="0">
                <a:effectLst/>
                <a:latin typeface="inherit"/>
              </a:rPr>
              <a:t>divide(5,2) 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هترجع</a:t>
            </a:r>
            <a:r>
              <a:rPr lang="ar-EG" sz="1200" i="0" dirty="0">
                <a:effectLst/>
                <a:latin typeface="inherit"/>
              </a:rPr>
              <a:t> 2 وده الصح لان </a:t>
            </a:r>
            <a:r>
              <a:rPr lang="ar-EG" sz="1200" i="0" dirty="0" err="1">
                <a:effectLst/>
                <a:latin typeface="inherit"/>
              </a:rPr>
              <a:t>الفانكشن</a:t>
            </a:r>
            <a:r>
              <a:rPr lang="ar-EG" sz="1200" i="0" dirty="0">
                <a:effectLst/>
                <a:latin typeface="inherit"/>
              </a:rPr>
              <a:t> ده </a:t>
            </a:r>
            <a:r>
              <a:rPr lang="ar-EG" sz="1200" i="0" dirty="0" err="1">
                <a:effectLst/>
                <a:latin typeface="inherit"/>
              </a:rPr>
              <a:t>بترجع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integer</a:t>
            </a:r>
            <a:endParaRPr lang="ar-EG" sz="1200" i="0" dirty="0">
              <a:effectLst/>
              <a:latin typeface="inherit"/>
            </a:endParaRPr>
          </a:p>
          <a:p>
            <a:pPr algn="r" rtl="1"/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بس طب انا </a:t>
            </a:r>
            <a:r>
              <a:rPr lang="ar-EG" sz="1200" i="0" dirty="0" err="1">
                <a:effectLst/>
                <a:latin typeface="inherit"/>
              </a:rPr>
              <a:t>عايزاها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ترجعلي</a:t>
            </a:r>
            <a:r>
              <a:rPr lang="ar-EG" sz="1200" i="0" dirty="0">
                <a:effectLst/>
                <a:latin typeface="inherit"/>
              </a:rPr>
              <a:t> القيم الحقيقة كده </a:t>
            </a:r>
            <a:r>
              <a:rPr lang="ar-EG" sz="1200" i="0" dirty="0" err="1">
                <a:effectLst/>
                <a:latin typeface="inherit"/>
              </a:rPr>
              <a:t>هعمل</a:t>
            </a:r>
            <a:r>
              <a:rPr lang="ar-EG" sz="1200" i="0" dirty="0">
                <a:effectLst/>
                <a:latin typeface="inherit"/>
              </a:rPr>
              <a:t> فانكشن </a:t>
            </a:r>
            <a:r>
              <a:rPr lang="ar-EG" sz="1200" i="0" dirty="0" err="1">
                <a:effectLst/>
                <a:latin typeface="inherit"/>
              </a:rPr>
              <a:t>تانيه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بترجعلي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en-US" sz="1200" i="0" dirty="0">
                <a:effectLst/>
                <a:latin typeface="inherit"/>
              </a:rPr>
              <a:t>float </a:t>
            </a:r>
            <a:r>
              <a:rPr lang="ar-EG" sz="1200" i="0" dirty="0">
                <a:effectLst/>
                <a:latin typeface="inherit"/>
              </a:rPr>
              <a:t>اسميها مثلاً </a:t>
            </a:r>
            <a:r>
              <a:rPr lang="en-US" sz="1200" i="0" dirty="0" err="1">
                <a:effectLst/>
                <a:latin typeface="inherit"/>
              </a:rPr>
              <a:t>divide_float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طب ماكده </a:t>
            </a:r>
            <a:r>
              <a:rPr lang="ar-EG" sz="1200" i="0" dirty="0" err="1">
                <a:effectLst/>
                <a:latin typeface="inherit"/>
              </a:rPr>
              <a:t>هزود</a:t>
            </a:r>
            <a:r>
              <a:rPr lang="ar-EG" sz="1200" i="0" dirty="0">
                <a:effectLst/>
                <a:latin typeface="inherit"/>
              </a:rPr>
              <a:t> عدد </a:t>
            </a:r>
            <a:r>
              <a:rPr lang="ar-EG" sz="1200" i="0" dirty="0" err="1">
                <a:effectLst/>
                <a:latin typeface="inherit"/>
              </a:rPr>
              <a:t>الفانكشن</a:t>
            </a:r>
            <a:r>
              <a:rPr lang="ar-EG" sz="1200" i="0" dirty="0">
                <a:effectLst/>
                <a:latin typeface="inherit"/>
              </a:rPr>
              <a:t> اللي مفروض احفظها والموضوع </a:t>
            </a:r>
            <a:r>
              <a:rPr lang="ar-EG" sz="1200" i="0" dirty="0" err="1">
                <a:effectLst/>
                <a:latin typeface="inherit"/>
              </a:rPr>
              <a:t>هيبقا</a:t>
            </a:r>
            <a:r>
              <a:rPr lang="ar-EG" sz="1200" i="0" dirty="0">
                <a:effectLst/>
                <a:latin typeface="inherit"/>
              </a:rPr>
              <a:t> صعب ومش </a:t>
            </a:r>
            <a:r>
              <a:rPr lang="ar-EG" sz="1200" i="0" dirty="0" err="1">
                <a:effectLst/>
                <a:latin typeface="inherit"/>
              </a:rPr>
              <a:t>هتبقا</a:t>
            </a:r>
            <a:r>
              <a:rPr lang="ar-EG" sz="1200" i="0" dirty="0">
                <a:effectLst/>
                <a:latin typeface="inherit"/>
              </a:rPr>
              <a:t> حاجه </a:t>
            </a:r>
            <a:r>
              <a:rPr lang="ar-EG" sz="1200" i="0" dirty="0" err="1">
                <a:effectLst/>
                <a:latin typeface="inherit"/>
              </a:rPr>
              <a:t>كويسه</a:t>
            </a:r>
            <a:r>
              <a:rPr lang="ar-EG" sz="1200" i="0" dirty="0">
                <a:effectLst/>
                <a:latin typeface="inherit"/>
              </a:rPr>
              <a:t> ان يبقا عندي كذا فانكش عشان اعمل نفس </a:t>
            </a:r>
            <a:r>
              <a:rPr lang="ar-EG" sz="1200" i="0" dirty="0" err="1">
                <a:effectLst/>
                <a:latin typeface="inherit"/>
              </a:rPr>
              <a:t>العمليه</a:t>
            </a:r>
            <a:r>
              <a:rPr lang="ar-EG" sz="1200" i="0" dirty="0">
                <a:effectLst/>
                <a:latin typeface="inherit"/>
              </a:rPr>
              <a:t> اللي هيا </a:t>
            </a:r>
            <a:r>
              <a:rPr lang="ar-EG" sz="1200" i="0" dirty="0" err="1">
                <a:effectLst/>
                <a:latin typeface="inherit"/>
              </a:rPr>
              <a:t>القسمه</a:t>
            </a:r>
            <a:r>
              <a:rPr lang="ar-EG" sz="1200" i="0" dirty="0">
                <a:effectLst/>
                <a:latin typeface="inherit"/>
              </a:rPr>
              <a:t> جه ال </a:t>
            </a:r>
            <a:r>
              <a:rPr lang="en-US" sz="1200" i="0" dirty="0" err="1">
                <a:effectLst/>
                <a:latin typeface="inherit"/>
              </a:rPr>
              <a:t>oop</a:t>
            </a:r>
            <a:r>
              <a:rPr lang="en-US" sz="1200" i="0" dirty="0">
                <a:effectLst/>
                <a:latin typeface="inherit"/>
              </a:rPr>
              <a:t> </a:t>
            </a:r>
            <a:r>
              <a:rPr lang="ar-EG" sz="1200" i="0" dirty="0">
                <a:effectLst/>
                <a:latin typeface="inherit"/>
              </a:rPr>
              <a:t>قالك اعمل </a:t>
            </a:r>
            <a:r>
              <a:rPr lang="en-US" sz="1200" i="0" dirty="0">
                <a:effectLst/>
                <a:latin typeface="inherit"/>
              </a:rPr>
              <a:t>overloading </a:t>
            </a:r>
            <a:r>
              <a:rPr lang="ar-EG" sz="1200" i="0" dirty="0">
                <a:effectLst/>
                <a:latin typeface="inherit"/>
              </a:rPr>
              <a:t>يعني اي يعني اعمل فانكشن </a:t>
            </a:r>
            <a:r>
              <a:rPr lang="ar-EG" sz="1200" i="0" dirty="0" err="1">
                <a:effectLst/>
                <a:latin typeface="inherit"/>
              </a:rPr>
              <a:t>تانيه</a:t>
            </a:r>
            <a:r>
              <a:rPr lang="ar-EG" sz="1200" i="0" dirty="0">
                <a:effectLst/>
                <a:latin typeface="inherit"/>
              </a:rPr>
              <a:t> اسمها </a:t>
            </a:r>
            <a:r>
              <a:rPr lang="en-US" sz="1200" i="0" dirty="0">
                <a:effectLst/>
                <a:latin typeface="inherit"/>
              </a:rPr>
              <a:t>divide </a:t>
            </a:r>
            <a:r>
              <a:rPr lang="ar-EG" sz="1200" i="0" dirty="0" err="1">
                <a:effectLst/>
                <a:latin typeface="inherit"/>
              </a:rPr>
              <a:t>بردو</a:t>
            </a:r>
            <a:r>
              <a:rPr lang="ar-EG" sz="1200" i="0" dirty="0">
                <a:effectLst/>
                <a:latin typeface="inherit"/>
              </a:rPr>
              <a:t> بس ب </a:t>
            </a:r>
            <a:r>
              <a:rPr lang="en-US" sz="1200" i="0" dirty="0">
                <a:effectLst/>
                <a:latin typeface="inherit"/>
              </a:rPr>
              <a:t>return float </a:t>
            </a:r>
            <a:r>
              <a:rPr lang="ar-EG" sz="1200" i="0" dirty="0">
                <a:effectLst/>
                <a:latin typeface="inherit"/>
              </a:rPr>
              <a:t>وكده تقدر تستخدم نفس اسم </a:t>
            </a:r>
            <a:r>
              <a:rPr lang="ar-EG" sz="1200" i="0" dirty="0" err="1">
                <a:effectLst/>
                <a:latin typeface="inherit"/>
              </a:rPr>
              <a:t>الفانكش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وتبعتلها</a:t>
            </a:r>
            <a:r>
              <a:rPr lang="ar-EG" sz="1200" i="0" dirty="0">
                <a:effectLst/>
                <a:latin typeface="inherit"/>
              </a:rPr>
              <a:t> اي حاجه وانا </a:t>
            </a:r>
            <a:r>
              <a:rPr lang="ar-EG" sz="1200" i="0" dirty="0" err="1">
                <a:effectLst/>
                <a:latin typeface="inherit"/>
              </a:rPr>
              <a:t>هعملك</a:t>
            </a:r>
            <a:r>
              <a:rPr lang="ar-EG" sz="1200" i="0" dirty="0">
                <a:effectLst/>
                <a:latin typeface="inherit"/>
              </a:rPr>
              <a:t> اللي انت </a:t>
            </a:r>
            <a:r>
              <a:rPr lang="ar-EG" sz="1200" i="0" dirty="0" err="1">
                <a:effectLst/>
                <a:latin typeface="inherit"/>
              </a:rPr>
              <a:t>عايزه</a:t>
            </a:r>
            <a:r>
              <a:rPr lang="ar-EG" sz="1200" i="0" dirty="0">
                <a:effectLst/>
                <a:latin typeface="inherit"/>
              </a:rPr>
              <a:t> </a:t>
            </a:r>
            <a:r>
              <a:rPr lang="ar-EG" sz="1200" i="0" dirty="0" err="1">
                <a:effectLst/>
                <a:latin typeface="inherit"/>
              </a:rPr>
              <a:t>وهبعتلك</a:t>
            </a:r>
            <a:r>
              <a:rPr lang="ar-EG" sz="1200" i="0" dirty="0">
                <a:effectLst/>
                <a:latin typeface="inherit"/>
              </a:rPr>
              <a:t> الناتج الصح </a:t>
            </a:r>
          </a:p>
          <a:p>
            <a:pPr algn="r" rtl="1"/>
            <a:r>
              <a:rPr lang="ar-EG" sz="1200" i="0" dirty="0">
                <a:effectLst/>
                <a:latin typeface="inherit"/>
              </a:rPr>
              <a:t>بعد </a:t>
            </a:r>
            <a:r>
              <a:rPr lang="ar-EG" sz="1200" i="0" dirty="0" err="1">
                <a:effectLst/>
                <a:latin typeface="inherit"/>
              </a:rPr>
              <a:t>مافهمنا</a:t>
            </a:r>
            <a:r>
              <a:rPr lang="ar-EG" sz="1200" i="0" dirty="0">
                <a:effectLst/>
                <a:latin typeface="inherit"/>
              </a:rPr>
              <a:t> ال </a:t>
            </a:r>
            <a:r>
              <a:rPr lang="en-US" sz="1200" i="0" dirty="0">
                <a:effectLst/>
                <a:latin typeface="inherit"/>
              </a:rPr>
              <a:t>overriding </a:t>
            </a:r>
            <a:r>
              <a:rPr lang="ar-EG" sz="1200" i="0" dirty="0">
                <a:effectLst/>
                <a:latin typeface="inherit"/>
              </a:rPr>
              <a:t>و ال </a:t>
            </a:r>
            <a:r>
              <a:rPr lang="en-US" sz="1200" i="0" dirty="0">
                <a:effectLst/>
                <a:latin typeface="inherit"/>
              </a:rPr>
              <a:t>overloading </a:t>
            </a:r>
            <a:r>
              <a:rPr lang="ar-EG" sz="1200" i="0" dirty="0">
                <a:effectLst/>
                <a:latin typeface="inherit"/>
              </a:rPr>
              <a:t>كده نبقا حققنا مبدأ ال </a:t>
            </a:r>
            <a:r>
              <a:rPr lang="en-US" sz="1200" i="0" dirty="0">
                <a:effectLst/>
                <a:latin typeface="inherit"/>
              </a:rPr>
              <a:t>polymorphism </a:t>
            </a:r>
            <a:r>
              <a:rPr lang="ar-EG" sz="1200" i="0" dirty="0">
                <a:effectLst/>
                <a:latin typeface="inherit"/>
              </a:rPr>
              <a:t>يعني يكون عندي </a:t>
            </a:r>
            <a:r>
              <a:rPr lang="en-US" sz="1200" i="0" dirty="0">
                <a:effectLst/>
                <a:latin typeface="inherit"/>
              </a:rPr>
              <a:t>interface </a:t>
            </a:r>
            <a:r>
              <a:rPr lang="ar-EG" sz="1200" i="0" dirty="0">
                <a:effectLst/>
                <a:latin typeface="inherit"/>
              </a:rPr>
              <a:t>واحده مثلاً فانكشن واحده واقدر استخدمها كذا مرة ب </a:t>
            </a:r>
            <a:r>
              <a:rPr lang="en-US" sz="1200" i="0" dirty="0">
                <a:effectLst/>
                <a:latin typeface="inherit"/>
              </a:rPr>
              <a:t>implementation </a:t>
            </a:r>
            <a:r>
              <a:rPr lang="ar-EG" sz="1200" i="0" dirty="0">
                <a:effectLst/>
                <a:latin typeface="inherit"/>
              </a:rPr>
              <a:t>مختلف </a:t>
            </a:r>
          </a:p>
        </p:txBody>
      </p:sp>
    </p:spTree>
    <p:extLst>
      <p:ext uri="{BB962C8B-B14F-4D97-AF65-F5344CB8AC3E}">
        <p14:creationId xmlns:p14="http://schemas.microsoft.com/office/powerpoint/2010/main" val="1172175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F5B92F-5DBF-7CD0-DF7D-D9FCB7EF2AAE}"/>
              </a:ext>
            </a:extLst>
          </p:cNvPr>
          <p:cNvSpPr txBox="1"/>
          <p:nvPr/>
        </p:nvSpPr>
        <p:spPr>
          <a:xfrm>
            <a:off x="279400" y="297934"/>
            <a:ext cx="342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 err="1">
                <a:solidFill>
                  <a:srgbClr val="1F1F1F"/>
                </a:solidFill>
                <a:effectLst/>
              </a:rPr>
              <a:t>.Net</a:t>
            </a:r>
            <a:r>
              <a:rPr lang="en-US" b="1" i="0" dirty="0">
                <a:solidFill>
                  <a:srgbClr val="1F1F1F"/>
                </a:solidFill>
                <a:effectLst/>
              </a:rPr>
              <a:t> Core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A904A-1D16-44F9-0B3C-923A70DF07A0}"/>
              </a:ext>
            </a:extLst>
          </p:cNvPr>
          <p:cNvSpPr txBox="1"/>
          <p:nvPr/>
        </p:nvSpPr>
        <p:spPr>
          <a:xfrm>
            <a:off x="365760" y="1704020"/>
            <a:ext cx="649224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/>
            <a:r>
              <a:rPr lang="en-US" sz="1600" b="1" u="sng" dirty="0">
                <a:latin typeface="Cairo Medium" pitchFamily="2" charset="-78"/>
                <a:cs typeface="Cairo Medium" pitchFamily="2" charset="-78"/>
              </a:rPr>
              <a:t>Introduction to .NET CLI</a:t>
            </a: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مقدمة إلى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CLI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واجهة سطر أوامر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(CLI)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عبارة عن سلسلة أدوات مشتركة بين الأنظمة الأساسية لتطوير تطبيقات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وإنشائها وتشغيلها </a:t>
            </a:r>
            <a:r>
              <a:rPr lang="ar-EG" sz="1600" dirty="0" err="1">
                <a:latin typeface="Cairo Medium" pitchFamily="2" charset="-78"/>
                <a:cs typeface="Cairo Medium" pitchFamily="2" charset="-78"/>
              </a:rPr>
              <a:t>ونشرها.تم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تثبيت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Core CLI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مع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Core SDK</a:t>
            </a:r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endParaRPr lang="ar-EG" sz="1600" b="1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en-US" sz="1600" b="1" u="sng" dirty="0">
                <a:latin typeface="Cairo Medium" pitchFamily="2" charset="-78"/>
                <a:cs typeface="Cairo Medium" pitchFamily="2" charset="-78"/>
              </a:rPr>
              <a:t>.NET CLI Commands &amp; Platform</a:t>
            </a: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ما يلي هو هيكل الأوامر. الدوت نت 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  <a:p>
            <a:pPr algn="ctr" rtl="1"/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&lt;command&gt; &lt;argument&gt; &lt;option&gt;</a:t>
            </a: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تبدأ جميع الأوامر ببرنامج التشغيل المسمى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dotnet.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يبدأ ال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driver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في تنفيذ الأمر المحدد. بعد الدوت نت، يمكننا توفير أمر (يُعرف أيضًا باسم الفعل) لتنفيذ إجراء محدد. يمكن أن يتبع كل 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arguments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و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options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</a:t>
            </a:r>
          </a:p>
          <a:p>
            <a:pPr algn="just" rtl="1"/>
            <a:endParaRPr lang="ar-EG" sz="1600" dirty="0">
              <a:latin typeface="Cairo Medium" pitchFamily="2" charset="-78"/>
              <a:cs typeface="Cairo Medium" pitchFamily="2" charset="-78"/>
            </a:endParaRP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يتضمن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Framework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 -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Common Language Runtime (CLR)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وقت تشغيل اللغة العامة (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CLR).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إنه بمثابة محرك تنفيذ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Framework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ويقدم العديد من الخدمات مثل </a:t>
            </a:r>
            <a:r>
              <a:rPr lang="en-US" sz="1600" b="1" dirty="0">
                <a:latin typeface="Cairo Medium" pitchFamily="2" charset="-78"/>
                <a:cs typeface="Cairo Medium" pitchFamily="2" charset="-78"/>
              </a:rPr>
              <a:t>memory management, type safety, exception handling, garbage collection, security and thread management.</a:t>
            </a:r>
            <a:r>
              <a:rPr lang="ar-EG" sz="1600" b="1" dirty="0">
                <a:latin typeface="Cairo Medium" pitchFamily="2" charset="-78"/>
                <a:cs typeface="Cairo Medium" pitchFamily="2" charset="-78"/>
              </a:rPr>
              <a:t>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إدارة الذاكرة وسلامة النوع ومعالجة الاستثناءات وجمع البيانات المهملة والأمن وإدارة الخيوط. </a:t>
            </a:r>
          </a:p>
          <a:p>
            <a:pPr algn="just" rtl="1"/>
            <a:r>
              <a:rPr lang="ar-EG" sz="1600" dirty="0">
                <a:latin typeface="Cairo Medium" pitchFamily="2" charset="-78"/>
                <a:cs typeface="Cairo Medium" pitchFamily="2" charset="-78"/>
              </a:rPr>
              <a:t>يتم تنفيذ كافة البرامج المكتوبة لـ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Framework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بواسطة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CLR.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يتم تجميع البرامج المكتوبة لـ .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NET Framework Common Intermediate Language code (CIL)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بدلاً من تجميعها مباشرة في كود الجهاز. أثناء التنفيذ،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just-in-time compiler (JIT) turns the CIL code into machine code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، يقوم المترجم الفوري (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JIT)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الخاص بالهندسة المعمارية بتحويل رمز </a:t>
            </a:r>
            <a:r>
              <a:rPr lang="en-US" sz="1600" dirty="0">
                <a:latin typeface="Cairo Medium" pitchFamily="2" charset="-78"/>
                <a:cs typeface="Cairo Medium" pitchFamily="2" charset="-78"/>
              </a:rPr>
              <a:t>CIL </a:t>
            </a:r>
            <a:r>
              <a:rPr lang="ar-EG" sz="1600" dirty="0">
                <a:latin typeface="Cairo Medium" pitchFamily="2" charset="-78"/>
                <a:cs typeface="Cairo Medium" pitchFamily="2" charset="-78"/>
              </a:rPr>
              <a:t>إلى رمز الجهاز.</a:t>
            </a:r>
            <a:endParaRPr lang="en-US" sz="1600" dirty="0">
              <a:latin typeface="Cairo Medium" pitchFamily="2" charset="-78"/>
              <a:cs typeface="Cairo Medium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68094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903581-45C2-CC24-52C3-7092AC510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9004" y="0"/>
            <a:ext cx="2859992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139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08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42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03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09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B212BA-1B89-B483-6E42-9130B570D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41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7294305"/>
          </a:xfrm>
          <a:custGeom>
            <a:avLst/>
            <a:gdLst>
              <a:gd name="connsiteX0" fmla="*/ 0 w 6705599"/>
              <a:gd name="connsiteY0" fmla="*/ 0 h 7294305"/>
              <a:gd name="connsiteX1" fmla="*/ 357632 w 6705599"/>
              <a:gd name="connsiteY1" fmla="*/ 0 h 7294305"/>
              <a:gd name="connsiteX2" fmla="*/ 916432 w 6705599"/>
              <a:gd name="connsiteY2" fmla="*/ 0 h 7294305"/>
              <a:gd name="connsiteX3" fmla="*/ 1341120 w 6705599"/>
              <a:gd name="connsiteY3" fmla="*/ 0 h 7294305"/>
              <a:gd name="connsiteX4" fmla="*/ 2034032 w 6705599"/>
              <a:gd name="connsiteY4" fmla="*/ 0 h 7294305"/>
              <a:gd name="connsiteX5" fmla="*/ 2458720 w 6705599"/>
              <a:gd name="connsiteY5" fmla="*/ 0 h 7294305"/>
              <a:gd name="connsiteX6" fmla="*/ 2816352 w 6705599"/>
              <a:gd name="connsiteY6" fmla="*/ 0 h 7294305"/>
              <a:gd name="connsiteX7" fmla="*/ 3509263 w 6705599"/>
              <a:gd name="connsiteY7" fmla="*/ 0 h 7294305"/>
              <a:gd name="connsiteX8" fmla="*/ 3933951 w 6705599"/>
              <a:gd name="connsiteY8" fmla="*/ 0 h 7294305"/>
              <a:gd name="connsiteX9" fmla="*/ 4425695 w 6705599"/>
              <a:gd name="connsiteY9" fmla="*/ 0 h 7294305"/>
              <a:gd name="connsiteX10" fmla="*/ 4984495 w 6705599"/>
              <a:gd name="connsiteY10" fmla="*/ 0 h 7294305"/>
              <a:gd name="connsiteX11" fmla="*/ 5677407 w 6705599"/>
              <a:gd name="connsiteY11" fmla="*/ 0 h 7294305"/>
              <a:gd name="connsiteX12" fmla="*/ 6035039 w 6705599"/>
              <a:gd name="connsiteY12" fmla="*/ 0 h 7294305"/>
              <a:gd name="connsiteX13" fmla="*/ 6705599 w 6705599"/>
              <a:gd name="connsiteY13" fmla="*/ 0 h 7294305"/>
              <a:gd name="connsiteX14" fmla="*/ 6705599 w 6705599"/>
              <a:gd name="connsiteY14" fmla="*/ 634043 h 7294305"/>
              <a:gd name="connsiteX15" fmla="*/ 6705599 w 6705599"/>
              <a:gd name="connsiteY15" fmla="*/ 1195144 h 7294305"/>
              <a:gd name="connsiteX16" fmla="*/ 6705599 w 6705599"/>
              <a:gd name="connsiteY16" fmla="*/ 1756244 h 7294305"/>
              <a:gd name="connsiteX17" fmla="*/ 6705599 w 6705599"/>
              <a:gd name="connsiteY17" fmla="*/ 2317345 h 7294305"/>
              <a:gd name="connsiteX18" fmla="*/ 6705599 w 6705599"/>
              <a:gd name="connsiteY18" fmla="*/ 2878445 h 7294305"/>
              <a:gd name="connsiteX19" fmla="*/ 6705599 w 6705599"/>
              <a:gd name="connsiteY19" fmla="*/ 3512488 h 7294305"/>
              <a:gd name="connsiteX20" fmla="*/ 6705599 w 6705599"/>
              <a:gd name="connsiteY20" fmla="*/ 4073589 h 7294305"/>
              <a:gd name="connsiteX21" fmla="*/ 6705599 w 6705599"/>
              <a:gd name="connsiteY21" fmla="*/ 4634689 h 7294305"/>
              <a:gd name="connsiteX22" fmla="*/ 6705599 w 6705599"/>
              <a:gd name="connsiteY22" fmla="*/ 5268733 h 7294305"/>
              <a:gd name="connsiteX23" fmla="*/ 6705599 w 6705599"/>
              <a:gd name="connsiteY23" fmla="*/ 5829833 h 7294305"/>
              <a:gd name="connsiteX24" fmla="*/ 6705599 w 6705599"/>
              <a:gd name="connsiteY24" fmla="*/ 6536819 h 7294305"/>
              <a:gd name="connsiteX25" fmla="*/ 6705599 w 6705599"/>
              <a:gd name="connsiteY25" fmla="*/ 7294305 h 7294305"/>
              <a:gd name="connsiteX26" fmla="*/ 6280911 w 6705599"/>
              <a:gd name="connsiteY26" fmla="*/ 7294305 h 7294305"/>
              <a:gd name="connsiteX27" fmla="*/ 5722111 w 6705599"/>
              <a:gd name="connsiteY27" fmla="*/ 7294305 h 7294305"/>
              <a:gd name="connsiteX28" fmla="*/ 5297423 w 6705599"/>
              <a:gd name="connsiteY28" fmla="*/ 7294305 h 7294305"/>
              <a:gd name="connsiteX29" fmla="*/ 4738623 w 6705599"/>
              <a:gd name="connsiteY29" fmla="*/ 7294305 h 7294305"/>
              <a:gd name="connsiteX30" fmla="*/ 4045711 w 6705599"/>
              <a:gd name="connsiteY30" fmla="*/ 7294305 h 7294305"/>
              <a:gd name="connsiteX31" fmla="*/ 3621023 w 6705599"/>
              <a:gd name="connsiteY31" fmla="*/ 7294305 h 7294305"/>
              <a:gd name="connsiteX32" fmla="*/ 3129280 w 6705599"/>
              <a:gd name="connsiteY32" fmla="*/ 7294305 h 7294305"/>
              <a:gd name="connsiteX33" fmla="*/ 2436368 w 6705599"/>
              <a:gd name="connsiteY33" fmla="*/ 7294305 h 7294305"/>
              <a:gd name="connsiteX34" fmla="*/ 1743456 w 6705599"/>
              <a:gd name="connsiteY34" fmla="*/ 7294305 h 7294305"/>
              <a:gd name="connsiteX35" fmla="*/ 1184656 w 6705599"/>
              <a:gd name="connsiteY35" fmla="*/ 7294305 h 7294305"/>
              <a:gd name="connsiteX36" fmla="*/ 491744 w 6705599"/>
              <a:gd name="connsiteY36" fmla="*/ 7294305 h 7294305"/>
              <a:gd name="connsiteX37" fmla="*/ 0 w 6705599"/>
              <a:gd name="connsiteY37" fmla="*/ 7294305 h 7294305"/>
              <a:gd name="connsiteX38" fmla="*/ 0 w 6705599"/>
              <a:gd name="connsiteY38" fmla="*/ 6952034 h 7294305"/>
              <a:gd name="connsiteX39" fmla="*/ 0 w 6705599"/>
              <a:gd name="connsiteY39" fmla="*/ 6463876 h 7294305"/>
              <a:gd name="connsiteX40" fmla="*/ 0 w 6705599"/>
              <a:gd name="connsiteY40" fmla="*/ 6121605 h 7294305"/>
              <a:gd name="connsiteX41" fmla="*/ 0 w 6705599"/>
              <a:gd name="connsiteY41" fmla="*/ 5633448 h 7294305"/>
              <a:gd name="connsiteX42" fmla="*/ 0 w 6705599"/>
              <a:gd name="connsiteY42" fmla="*/ 5072347 h 7294305"/>
              <a:gd name="connsiteX43" fmla="*/ 0 w 6705599"/>
              <a:gd name="connsiteY43" fmla="*/ 4438304 h 7294305"/>
              <a:gd name="connsiteX44" fmla="*/ 0 w 6705599"/>
              <a:gd name="connsiteY44" fmla="*/ 3731318 h 7294305"/>
              <a:gd name="connsiteX45" fmla="*/ 0 w 6705599"/>
              <a:gd name="connsiteY45" fmla="*/ 3170217 h 7294305"/>
              <a:gd name="connsiteX46" fmla="*/ 0 w 6705599"/>
              <a:gd name="connsiteY46" fmla="*/ 2682060 h 7294305"/>
              <a:gd name="connsiteX47" fmla="*/ 0 w 6705599"/>
              <a:gd name="connsiteY47" fmla="*/ 1975073 h 7294305"/>
              <a:gd name="connsiteX48" fmla="*/ 0 w 6705599"/>
              <a:gd name="connsiteY48" fmla="*/ 1486916 h 7294305"/>
              <a:gd name="connsiteX49" fmla="*/ 0 w 6705599"/>
              <a:gd name="connsiteY49" fmla="*/ 925816 h 7294305"/>
              <a:gd name="connsiteX50" fmla="*/ 0 w 6705599"/>
              <a:gd name="connsiteY50" fmla="*/ 510601 h 7294305"/>
              <a:gd name="connsiteX51" fmla="*/ 0 w 6705599"/>
              <a:gd name="connsiteY51" fmla="*/ 0 h 7294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705599" h="7294305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57215" y="176671"/>
                  <a:pt x="6682379" y="338560"/>
                  <a:pt x="6705599" y="634043"/>
                </a:cubicBezTo>
                <a:cubicBezTo>
                  <a:pt x="6728819" y="929526"/>
                  <a:pt x="6679601" y="1076236"/>
                  <a:pt x="6705599" y="1195144"/>
                </a:cubicBezTo>
                <a:cubicBezTo>
                  <a:pt x="6731597" y="1314052"/>
                  <a:pt x="6674036" y="1582384"/>
                  <a:pt x="6705599" y="1756244"/>
                </a:cubicBezTo>
                <a:cubicBezTo>
                  <a:pt x="6737162" y="1930104"/>
                  <a:pt x="6650053" y="2084456"/>
                  <a:pt x="6705599" y="2317345"/>
                </a:cubicBezTo>
                <a:cubicBezTo>
                  <a:pt x="6761145" y="2550234"/>
                  <a:pt x="6639747" y="2727070"/>
                  <a:pt x="6705599" y="2878445"/>
                </a:cubicBezTo>
                <a:cubicBezTo>
                  <a:pt x="6771451" y="3029820"/>
                  <a:pt x="6692239" y="3345627"/>
                  <a:pt x="6705599" y="3512488"/>
                </a:cubicBezTo>
                <a:cubicBezTo>
                  <a:pt x="6718959" y="3679349"/>
                  <a:pt x="6641728" y="3929699"/>
                  <a:pt x="6705599" y="4073589"/>
                </a:cubicBezTo>
                <a:cubicBezTo>
                  <a:pt x="6769470" y="4217479"/>
                  <a:pt x="6651086" y="4518212"/>
                  <a:pt x="6705599" y="4634689"/>
                </a:cubicBezTo>
                <a:cubicBezTo>
                  <a:pt x="6760112" y="4751166"/>
                  <a:pt x="6678080" y="4982614"/>
                  <a:pt x="6705599" y="5268733"/>
                </a:cubicBezTo>
                <a:cubicBezTo>
                  <a:pt x="6733118" y="5554852"/>
                  <a:pt x="6678567" y="5644849"/>
                  <a:pt x="6705599" y="5829833"/>
                </a:cubicBezTo>
                <a:cubicBezTo>
                  <a:pt x="6732631" y="6014817"/>
                  <a:pt x="6684601" y="6366174"/>
                  <a:pt x="6705599" y="6536819"/>
                </a:cubicBezTo>
                <a:cubicBezTo>
                  <a:pt x="6726597" y="6707464"/>
                  <a:pt x="6618548" y="7051466"/>
                  <a:pt x="6705599" y="7294305"/>
                </a:cubicBezTo>
                <a:cubicBezTo>
                  <a:pt x="6528752" y="7298636"/>
                  <a:pt x="6385747" y="7249529"/>
                  <a:pt x="6280911" y="7294305"/>
                </a:cubicBezTo>
                <a:cubicBezTo>
                  <a:pt x="6176075" y="7339081"/>
                  <a:pt x="5913213" y="7269127"/>
                  <a:pt x="5722111" y="7294305"/>
                </a:cubicBezTo>
                <a:cubicBezTo>
                  <a:pt x="5531009" y="7319483"/>
                  <a:pt x="5505129" y="7254446"/>
                  <a:pt x="5297423" y="7294305"/>
                </a:cubicBezTo>
                <a:cubicBezTo>
                  <a:pt x="5089717" y="7334164"/>
                  <a:pt x="4902491" y="7246752"/>
                  <a:pt x="4738623" y="7294305"/>
                </a:cubicBezTo>
                <a:cubicBezTo>
                  <a:pt x="4574755" y="7341858"/>
                  <a:pt x="4275104" y="7246474"/>
                  <a:pt x="4045711" y="7294305"/>
                </a:cubicBezTo>
                <a:cubicBezTo>
                  <a:pt x="3816318" y="7342136"/>
                  <a:pt x="3734767" y="7245951"/>
                  <a:pt x="3621023" y="7294305"/>
                </a:cubicBezTo>
                <a:cubicBezTo>
                  <a:pt x="3507279" y="7342659"/>
                  <a:pt x="3269302" y="7279429"/>
                  <a:pt x="3129280" y="7294305"/>
                </a:cubicBezTo>
                <a:cubicBezTo>
                  <a:pt x="2989258" y="7309181"/>
                  <a:pt x="2735893" y="7261615"/>
                  <a:pt x="2436368" y="7294305"/>
                </a:cubicBezTo>
                <a:cubicBezTo>
                  <a:pt x="2136843" y="7326995"/>
                  <a:pt x="1939640" y="7265832"/>
                  <a:pt x="1743456" y="7294305"/>
                </a:cubicBezTo>
                <a:cubicBezTo>
                  <a:pt x="1547272" y="7322778"/>
                  <a:pt x="1443110" y="7236883"/>
                  <a:pt x="1184656" y="7294305"/>
                </a:cubicBezTo>
                <a:cubicBezTo>
                  <a:pt x="926202" y="7351727"/>
                  <a:pt x="799119" y="7220091"/>
                  <a:pt x="491744" y="7294305"/>
                </a:cubicBezTo>
                <a:cubicBezTo>
                  <a:pt x="184369" y="7368519"/>
                  <a:pt x="139223" y="7292627"/>
                  <a:pt x="0" y="7294305"/>
                </a:cubicBezTo>
                <a:cubicBezTo>
                  <a:pt x="-40476" y="7166789"/>
                  <a:pt x="28489" y="7045362"/>
                  <a:pt x="0" y="6952034"/>
                </a:cubicBezTo>
                <a:cubicBezTo>
                  <a:pt x="-28489" y="6858706"/>
                  <a:pt x="34282" y="6682328"/>
                  <a:pt x="0" y="6463876"/>
                </a:cubicBezTo>
                <a:cubicBezTo>
                  <a:pt x="-34282" y="6245424"/>
                  <a:pt x="33776" y="6210830"/>
                  <a:pt x="0" y="6121605"/>
                </a:cubicBezTo>
                <a:cubicBezTo>
                  <a:pt x="-33776" y="6032380"/>
                  <a:pt x="5604" y="5809951"/>
                  <a:pt x="0" y="5633448"/>
                </a:cubicBezTo>
                <a:cubicBezTo>
                  <a:pt x="-5604" y="5456945"/>
                  <a:pt x="25081" y="5199516"/>
                  <a:pt x="0" y="5072347"/>
                </a:cubicBezTo>
                <a:cubicBezTo>
                  <a:pt x="-25081" y="4945178"/>
                  <a:pt x="60253" y="4615184"/>
                  <a:pt x="0" y="4438304"/>
                </a:cubicBezTo>
                <a:cubicBezTo>
                  <a:pt x="-60253" y="4261424"/>
                  <a:pt x="4762" y="3895038"/>
                  <a:pt x="0" y="3731318"/>
                </a:cubicBezTo>
                <a:cubicBezTo>
                  <a:pt x="-4762" y="3567598"/>
                  <a:pt x="28424" y="3430157"/>
                  <a:pt x="0" y="3170217"/>
                </a:cubicBezTo>
                <a:cubicBezTo>
                  <a:pt x="-28424" y="2910277"/>
                  <a:pt x="28634" y="2789863"/>
                  <a:pt x="0" y="2682060"/>
                </a:cubicBezTo>
                <a:cubicBezTo>
                  <a:pt x="-28634" y="2574257"/>
                  <a:pt x="31596" y="2119198"/>
                  <a:pt x="0" y="1975073"/>
                </a:cubicBezTo>
                <a:cubicBezTo>
                  <a:pt x="-31596" y="1830948"/>
                  <a:pt x="14890" y="1607912"/>
                  <a:pt x="0" y="1486916"/>
                </a:cubicBezTo>
                <a:cubicBezTo>
                  <a:pt x="-14890" y="1365920"/>
                  <a:pt x="59939" y="1087195"/>
                  <a:pt x="0" y="925816"/>
                </a:cubicBezTo>
                <a:cubicBezTo>
                  <a:pt x="-59939" y="764437"/>
                  <a:pt x="2723" y="666640"/>
                  <a:pt x="0" y="510601"/>
                </a:cubicBezTo>
                <a:cubicBezTo>
                  <a:pt x="-2723" y="354563"/>
                  <a:pt x="19477" y="184826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200" b="0" i="0" dirty="0" err="1">
                <a:effectLst/>
                <a:latin typeface="inherit"/>
              </a:rPr>
              <a:t>اتكلمنا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ar-EG" sz="1200" b="0" i="0" dirty="0" err="1">
                <a:effectLst/>
                <a:latin typeface="inherit"/>
              </a:rPr>
              <a:t>امبارح</a:t>
            </a:r>
            <a:r>
              <a:rPr lang="ar-EG" sz="1200" b="0" i="0" dirty="0">
                <a:effectLst/>
                <a:latin typeface="inherit"/>
              </a:rPr>
              <a:t> عن ال </a:t>
            </a:r>
            <a:r>
              <a:rPr lang="en-US" sz="1200" b="0" i="0" dirty="0" err="1">
                <a:effectLst/>
                <a:latin typeface="inherit"/>
              </a:rPr>
              <a:t>oop</a:t>
            </a:r>
            <a:r>
              <a:rPr lang="en-US" sz="1200" b="0" i="0" dirty="0">
                <a:effectLst/>
                <a:latin typeface="inherit"/>
              </a:rPr>
              <a:t> </a:t>
            </a:r>
            <a:r>
              <a:rPr lang="ar-EG" sz="1200" b="0" i="0" dirty="0">
                <a:effectLst/>
                <a:latin typeface="inherit"/>
              </a:rPr>
              <a:t>واهم مميزاتها وقولنا في اربع مبادئ ال </a:t>
            </a:r>
            <a:r>
              <a:rPr lang="en-US" sz="1200" b="0" i="0" dirty="0">
                <a:effectLst/>
                <a:latin typeface="inherit"/>
              </a:rPr>
              <a:t>inheritances </a:t>
            </a:r>
            <a:r>
              <a:rPr lang="ar-EG" sz="1200" b="0" i="0" dirty="0">
                <a:effectLst/>
                <a:latin typeface="inherit"/>
              </a:rPr>
              <a:t>وعرفنا انه </a:t>
            </a:r>
            <a:r>
              <a:rPr lang="ar-EG" sz="1200" b="0" i="0" dirty="0" err="1">
                <a:effectLst/>
                <a:latin typeface="inherit"/>
              </a:rPr>
              <a:t>بيوفر</a:t>
            </a:r>
            <a:r>
              <a:rPr lang="ar-EG" sz="1200" b="0" i="0" dirty="0">
                <a:effectLst/>
                <a:latin typeface="inherit"/>
              </a:rPr>
              <a:t> علينا اننا نرجع نكتب اكواد كتير </a:t>
            </a:r>
            <a:r>
              <a:rPr lang="ar-EG" sz="1200" b="0" i="0" dirty="0" err="1">
                <a:effectLst/>
                <a:latin typeface="inherit"/>
              </a:rPr>
              <a:t>تاني</a:t>
            </a:r>
            <a:r>
              <a:rPr lang="ar-EG" sz="1200" b="0" i="0" dirty="0">
                <a:effectLst/>
                <a:latin typeface="inherit"/>
              </a:rPr>
              <a:t> وتكلمنا عن ال </a:t>
            </a:r>
            <a:r>
              <a:rPr lang="en-US" sz="1200" b="0" i="0" dirty="0">
                <a:effectLst/>
                <a:latin typeface="inherit"/>
              </a:rPr>
              <a:t>polymorphism </a:t>
            </a:r>
            <a:r>
              <a:rPr lang="ar-EG" sz="1200" b="0" i="0" dirty="0">
                <a:effectLst/>
                <a:latin typeface="inherit"/>
              </a:rPr>
              <a:t>وعرفنا اهم حاجتين فيهم </a:t>
            </a:r>
            <a:r>
              <a:rPr lang="en-US" sz="1200" b="0" i="0" dirty="0">
                <a:effectLst/>
                <a:latin typeface="inherit"/>
              </a:rPr>
              <a:t>overriding </a:t>
            </a:r>
            <a:r>
              <a:rPr lang="ar-EG" sz="1200" b="0" i="0" dirty="0">
                <a:effectLst/>
                <a:latin typeface="inherit"/>
              </a:rPr>
              <a:t>و </a:t>
            </a:r>
            <a:r>
              <a:rPr lang="en-US" sz="1200" b="0" i="0" dirty="0">
                <a:effectLst/>
                <a:latin typeface="inherit"/>
              </a:rPr>
              <a:t>overloading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ندخل علي </a:t>
            </a:r>
            <a:r>
              <a:rPr lang="ar-EG" sz="1200" b="0" i="0" dirty="0" err="1">
                <a:effectLst/>
                <a:latin typeface="inherit"/>
              </a:rPr>
              <a:t>التقيل</a:t>
            </a:r>
            <a:r>
              <a:rPr lang="ar-EG" sz="1200" b="0" i="0" dirty="0">
                <a:effectLst/>
                <a:latin typeface="inherit"/>
              </a:rPr>
              <a:t> بقا </a:t>
            </a:r>
            <a:r>
              <a:rPr lang="en-US" sz="1200" b="1" i="0" dirty="0">
                <a:effectLst/>
                <a:latin typeface="inherit"/>
              </a:rPr>
              <a:t>encapsulation, abstraction</a:t>
            </a:r>
            <a:endParaRPr lang="ar-EG" sz="1200" b="1" i="0" dirty="0">
              <a:effectLst/>
              <a:latin typeface="inherit"/>
            </a:endParaRPr>
          </a:p>
          <a:p>
            <a:pPr algn="r" rtl="1"/>
            <a:r>
              <a:rPr lang="ar-EG" sz="1200" b="0" i="0" dirty="0">
                <a:effectLst/>
                <a:latin typeface="inherit"/>
              </a:rPr>
              <a:t>قبل </a:t>
            </a:r>
            <a:r>
              <a:rPr lang="ar-EG" sz="1200" b="0" i="0" dirty="0" err="1">
                <a:effectLst/>
                <a:latin typeface="inherit"/>
              </a:rPr>
              <a:t>ماندخل</a:t>
            </a:r>
            <a:r>
              <a:rPr lang="ar-EG" sz="1200" b="0" i="0" dirty="0">
                <a:effectLst/>
                <a:latin typeface="inherit"/>
              </a:rPr>
              <a:t> في تفاصيل خلينا عارفين حاجه ال </a:t>
            </a:r>
            <a:r>
              <a:rPr lang="en-US" sz="1200" b="0" i="0" dirty="0">
                <a:effectLst/>
                <a:latin typeface="inherit"/>
              </a:rPr>
              <a:t>encapsulation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 </a:t>
            </a:r>
            <a:r>
              <a:rPr lang="ar-EG" sz="1200" b="0" i="0" dirty="0">
                <a:effectLst/>
                <a:latin typeface="inherit"/>
              </a:rPr>
              <a:t>انا </a:t>
            </a:r>
            <a:r>
              <a:rPr lang="ar-EG" sz="1200" b="1" i="0" dirty="0">
                <a:effectLst/>
                <a:latin typeface="inherit"/>
              </a:rPr>
              <a:t>*بحمي* الحاجه </a:t>
            </a:r>
            <a:r>
              <a:rPr lang="ar-EG" sz="1200" b="0" i="0" dirty="0">
                <a:effectLst/>
                <a:latin typeface="inherit"/>
              </a:rPr>
              <a:t>مش </a:t>
            </a:r>
            <a:r>
              <a:rPr lang="ar-EG" sz="1200" b="0" i="0" dirty="0" err="1">
                <a:effectLst/>
                <a:latin typeface="inherit"/>
              </a:rPr>
              <a:t>عايزاك</a:t>
            </a:r>
            <a:r>
              <a:rPr lang="ar-EG" sz="1200" b="0" i="0" dirty="0">
                <a:effectLst/>
                <a:latin typeface="inherit"/>
              </a:rPr>
              <a:t> توصلها خالص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لكن ال </a:t>
            </a:r>
            <a:r>
              <a:rPr lang="en-US" sz="1200" b="1" i="0" dirty="0">
                <a:effectLst/>
                <a:latin typeface="inherit"/>
              </a:rPr>
              <a:t>abstraction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 </a:t>
            </a:r>
            <a:r>
              <a:rPr lang="ar-EG" sz="1200" b="0" i="0" dirty="0">
                <a:effectLst/>
                <a:latin typeface="inherit"/>
              </a:rPr>
              <a:t>انا </a:t>
            </a:r>
            <a:r>
              <a:rPr lang="ar-EG" sz="1200" b="1" i="0" dirty="0">
                <a:effectLst/>
                <a:latin typeface="inherit"/>
              </a:rPr>
              <a:t>*بجرد* الحاجه</a:t>
            </a:r>
            <a:r>
              <a:rPr lang="ar-EG" sz="1200" b="0" i="0" dirty="0">
                <a:effectLst/>
                <a:latin typeface="inherit"/>
              </a:rPr>
              <a:t> من تفاصيل مش </a:t>
            </a:r>
            <a:r>
              <a:rPr lang="ar-EG" sz="1200" b="0" i="0" dirty="0" err="1">
                <a:effectLst/>
                <a:latin typeface="inherit"/>
              </a:rPr>
              <a:t>عايزاك</a:t>
            </a:r>
            <a:r>
              <a:rPr lang="ar-EG" sz="1200" b="0" i="0" dirty="0">
                <a:effectLst/>
                <a:latin typeface="inherit"/>
              </a:rPr>
              <a:t> تعرفها عشان </a:t>
            </a:r>
            <a:r>
              <a:rPr lang="ar-EG" sz="1200" b="0" i="0" dirty="0" err="1">
                <a:effectLst/>
                <a:latin typeface="inherit"/>
              </a:rPr>
              <a:t>ملهاش</a:t>
            </a:r>
            <a:r>
              <a:rPr lang="ar-EG" sz="1200" b="0" i="0" dirty="0">
                <a:effectLst/>
                <a:latin typeface="inherit"/>
              </a:rPr>
              <a:t> لازمه </a:t>
            </a:r>
            <a:r>
              <a:rPr lang="ar-EG" sz="1200" b="0" i="0" dirty="0" err="1">
                <a:effectLst/>
                <a:latin typeface="inherit"/>
              </a:rPr>
              <a:t>بالنسبالك</a:t>
            </a:r>
            <a:r>
              <a:rPr lang="ar-EG" sz="1200" b="0" i="0" dirty="0">
                <a:effectLst/>
                <a:latin typeface="inherit"/>
              </a:rPr>
              <a:t> ومش مهم انك تعرفها اصلا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نتكلم مبرمج ل مبرمج بقا </a:t>
            </a:r>
          </a:p>
          <a:p>
            <a:pPr algn="r" rtl="1"/>
            <a:r>
              <a:rPr lang="ar-EG" sz="1200" b="1" i="0" dirty="0">
                <a:effectLst/>
                <a:latin typeface="inherit"/>
              </a:rPr>
              <a:t>3- </a:t>
            </a:r>
            <a:r>
              <a:rPr lang="en-US" sz="1200" b="1" i="0" dirty="0">
                <a:effectLst/>
                <a:latin typeface="inherit"/>
              </a:rPr>
              <a:t>Encapsulation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تخيل كده عندنا </a:t>
            </a:r>
            <a:r>
              <a:rPr lang="en-US" sz="1200" b="0" i="0" dirty="0">
                <a:effectLst/>
                <a:latin typeface="inherit"/>
              </a:rPr>
              <a:t>class </a:t>
            </a:r>
            <a:r>
              <a:rPr lang="ar-EG" sz="1200" b="0" i="0" dirty="0">
                <a:effectLst/>
                <a:latin typeface="inherit"/>
              </a:rPr>
              <a:t>اسمه </a:t>
            </a:r>
            <a:r>
              <a:rPr lang="en-US" sz="1200" b="0" i="0" dirty="0">
                <a:effectLst/>
                <a:latin typeface="inherit"/>
              </a:rPr>
              <a:t>bank </a:t>
            </a:r>
            <a:r>
              <a:rPr lang="ar-EG" sz="1200" b="0" i="0" dirty="0">
                <a:effectLst/>
                <a:latin typeface="inherit"/>
              </a:rPr>
              <a:t>وجوه الكلاس ده فيه </a:t>
            </a:r>
            <a:r>
              <a:rPr lang="en-US" sz="1200" b="0" i="0" dirty="0">
                <a:effectLst/>
                <a:latin typeface="inherit"/>
              </a:rPr>
              <a:t>variable </a:t>
            </a:r>
            <a:r>
              <a:rPr lang="ar-EG" sz="1200" b="0" i="0" dirty="0">
                <a:effectLst/>
                <a:latin typeface="inherit"/>
              </a:rPr>
              <a:t>اسمه </a:t>
            </a:r>
            <a:r>
              <a:rPr lang="en-US" sz="1200" b="0" i="0" dirty="0">
                <a:effectLst/>
                <a:latin typeface="inherit"/>
              </a:rPr>
              <a:t>account </a:t>
            </a:r>
            <a:r>
              <a:rPr lang="ar-EG" sz="1200" b="0" i="0" dirty="0">
                <a:effectLst/>
                <a:latin typeface="inherit"/>
              </a:rPr>
              <a:t>المفروض </a:t>
            </a:r>
            <a:r>
              <a:rPr lang="en-US" sz="1200" b="0" i="0" dirty="0">
                <a:effectLst/>
                <a:latin typeface="inherit"/>
              </a:rPr>
              <a:t>account </a:t>
            </a:r>
            <a:r>
              <a:rPr lang="ar-EG" sz="1200" b="0" i="0" dirty="0">
                <a:effectLst/>
                <a:latin typeface="inherit"/>
              </a:rPr>
              <a:t>ده حاجه خصوصيه لكل شخص </a:t>
            </a:r>
            <a:r>
              <a:rPr lang="ar-EG" sz="1200" b="0" i="0" dirty="0" err="1">
                <a:effectLst/>
                <a:latin typeface="inherit"/>
              </a:rPr>
              <a:t>ماينفعش</a:t>
            </a:r>
            <a:r>
              <a:rPr lang="ar-EG" sz="1200" b="0" i="0" dirty="0">
                <a:effectLst/>
                <a:latin typeface="inherit"/>
              </a:rPr>
              <a:t> اي حد يقدر يوصلها ف </a:t>
            </a:r>
            <a:r>
              <a:rPr lang="ar-EG" sz="1200" b="0" i="0" dirty="0" err="1">
                <a:effectLst/>
                <a:latin typeface="inherit"/>
              </a:rPr>
              <a:t>ماينفعش</a:t>
            </a:r>
            <a:r>
              <a:rPr lang="ar-EG" sz="1200" b="0" i="0" dirty="0">
                <a:effectLst/>
                <a:latin typeface="inherit"/>
              </a:rPr>
              <a:t> اسيبها </a:t>
            </a:r>
            <a:r>
              <a:rPr lang="en-US" sz="1200" b="0" i="0" dirty="0">
                <a:effectLst/>
                <a:latin typeface="inherit"/>
              </a:rPr>
              <a:t>public </a:t>
            </a:r>
            <a:r>
              <a:rPr lang="ar-EG" sz="1200" b="0" i="0" dirty="0">
                <a:effectLst/>
                <a:latin typeface="inherit"/>
              </a:rPr>
              <a:t>ف </a:t>
            </a:r>
            <a:r>
              <a:rPr lang="ar-EG" sz="1200" b="0" i="0" dirty="0" err="1">
                <a:effectLst/>
                <a:latin typeface="inherit"/>
              </a:rPr>
              <a:t>هعملها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private </a:t>
            </a:r>
            <a:r>
              <a:rPr lang="ar-EG" sz="1200" b="0" i="0" dirty="0">
                <a:effectLst/>
                <a:latin typeface="inherit"/>
              </a:rPr>
              <a:t>عشان اضمن ان مش اي حد يقدر يوصل </a:t>
            </a:r>
            <a:r>
              <a:rPr lang="ar-EG" sz="1200" b="0" i="0" dirty="0" err="1">
                <a:effectLst/>
                <a:latin typeface="inherit"/>
              </a:rPr>
              <a:t>لل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data </a:t>
            </a:r>
            <a:r>
              <a:rPr lang="ar-EG" sz="1200" b="0" i="0" dirty="0">
                <a:effectLst/>
                <a:latin typeface="inherit"/>
              </a:rPr>
              <a:t>ده طب ماكده </a:t>
            </a:r>
            <a:r>
              <a:rPr lang="ar-EG" sz="1200" b="0" i="0" dirty="0" err="1">
                <a:effectLst/>
                <a:latin typeface="inherit"/>
              </a:rPr>
              <a:t>ماحدش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ar-EG" sz="1200" b="0" i="0" dirty="0" err="1">
                <a:effectLst/>
                <a:latin typeface="inherit"/>
              </a:rPr>
              <a:t>هيقدر</a:t>
            </a:r>
            <a:r>
              <a:rPr lang="ar-EG" sz="1200" b="0" i="0" dirty="0">
                <a:effectLst/>
                <a:latin typeface="inherit"/>
              </a:rPr>
              <a:t> يوصله خالص </a:t>
            </a:r>
            <a:r>
              <a:rPr lang="ar-EG" sz="1200" b="0" i="0" dirty="0" err="1">
                <a:effectLst/>
                <a:latin typeface="inherit"/>
              </a:rPr>
              <a:t>لانه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private </a:t>
            </a:r>
            <a:r>
              <a:rPr lang="ar-EG" sz="1200" b="0" i="0" dirty="0" err="1">
                <a:effectLst/>
                <a:latin typeface="inherit"/>
              </a:rPr>
              <a:t>هعمل</a:t>
            </a:r>
            <a:r>
              <a:rPr lang="ar-EG" sz="1200" b="0" i="0" dirty="0">
                <a:effectLst/>
                <a:latin typeface="inherit"/>
              </a:rPr>
              <a:t> اي ؟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الحل هو </a:t>
            </a:r>
            <a:r>
              <a:rPr lang="en-US" sz="1200" b="1" i="0" dirty="0">
                <a:effectLst/>
                <a:latin typeface="inherit"/>
              </a:rPr>
              <a:t>getter</a:t>
            </a:r>
            <a:r>
              <a:rPr lang="en-US" sz="1200" b="0" i="0" dirty="0">
                <a:effectLst/>
                <a:latin typeface="inherit"/>
              </a:rPr>
              <a:t> </a:t>
            </a:r>
            <a:r>
              <a:rPr lang="ar-EG" sz="1200" b="0" i="0" dirty="0">
                <a:effectLst/>
                <a:latin typeface="inherit"/>
              </a:rPr>
              <a:t>وال </a:t>
            </a:r>
            <a:r>
              <a:rPr lang="en-US" sz="1200" b="1" i="0" dirty="0">
                <a:effectLst/>
                <a:latin typeface="inherit"/>
              </a:rPr>
              <a:t>setter</a:t>
            </a:r>
            <a:r>
              <a:rPr lang="en-US" sz="1200" b="0" i="0" dirty="0">
                <a:effectLst/>
                <a:latin typeface="inherit"/>
              </a:rPr>
              <a:t> </a:t>
            </a:r>
            <a:r>
              <a:rPr lang="ar-EG" sz="1200" b="0" i="0" dirty="0">
                <a:effectLst/>
                <a:latin typeface="inherit"/>
              </a:rPr>
              <a:t>بحيث كده </a:t>
            </a:r>
            <a:r>
              <a:rPr lang="ar-EG" sz="1200" b="0" i="0" dirty="0" err="1">
                <a:effectLst/>
                <a:latin typeface="inherit"/>
              </a:rPr>
              <a:t>هقدر</a:t>
            </a:r>
            <a:r>
              <a:rPr lang="ar-EG" sz="1200" b="0" i="0" dirty="0">
                <a:effectLst/>
                <a:latin typeface="inherit"/>
              </a:rPr>
              <a:t> اوصل </a:t>
            </a:r>
            <a:r>
              <a:rPr lang="ar-EG" sz="1200" b="0" i="0" dirty="0" err="1">
                <a:effectLst/>
                <a:latin typeface="inherit"/>
              </a:rPr>
              <a:t>لل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account </a:t>
            </a:r>
            <a:r>
              <a:rPr lang="ar-EG" sz="1200" b="0" i="0" dirty="0">
                <a:effectLst/>
                <a:latin typeface="inherit"/>
              </a:rPr>
              <a:t>بطريقه غير مباشرة </a:t>
            </a:r>
            <a:r>
              <a:rPr lang="ar-EG" sz="1200" b="0" i="0" dirty="0" err="1">
                <a:effectLst/>
                <a:latin typeface="inherit"/>
              </a:rPr>
              <a:t>وهوصل</a:t>
            </a:r>
            <a:r>
              <a:rPr lang="ar-EG" sz="1200" b="0" i="0" dirty="0">
                <a:effectLst/>
                <a:latin typeface="inherit"/>
              </a:rPr>
              <a:t> ل بياناتي انا بس </a:t>
            </a:r>
            <a:r>
              <a:rPr lang="ar-EG" sz="1200" b="0" i="0" dirty="0" err="1">
                <a:effectLst/>
                <a:latin typeface="inherit"/>
              </a:rPr>
              <a:t>مليش</a:t>
            </a:r>
            <a:r>
              <a:rPr lang="ar-EG" sz="1200" b="0" i="0" dirty="0">
                <a:effectLst/>
                <a:latin typeface="inherit"/>
              </a:rPr>
              <a:t> دعوه ب الباقي ومش </a:t>
            </a:r>
            <a:r>
              <a:rPr lang="ar-EG" sz="1200" b="0" i="0" dirty="0" err="1">
                <a:effectLst/>
                <a:latin typeface="inherit"/>
              </a:rPr>
              <a:t>هقدر</a:t>
            </a:r>
            <a:r>
              <a:rPr lang="ar-EG" sz="1200" b="0" i="0" dirty="0">
                <a:effectLst/>
                <a:latin typeface="inherit"/>
              </a:rPr>
              <a:t> اوصلهم لان كل </a:t>
            </a:r>
            <a:r>
              <a:rPr lang="en-US" sz="1200" b="0" i="0" dirty="0">
                <a:effectLst/>
                <a:latin typeface="inherit"/>
              </a:rPr>
              <a:t>object </a:t>
            </a:r>
            <a:r>
              <a:rPr lang="ar-EG" sz="1200" b="0" i="0" dirty="0" err="1">
                <a:effectLst/>
                <a:latin typeface="inherit"/>
              </a:rPr>
              <a:t>هعمله</a:t>
            </a:r>
            <a:r>
              <a:rPr lang="ar-EG" sz="1200" b="0" i="0" dirty="0">
                <a:effectLst/>
                <a:latin typeface="inherit"/>
              </a:rPr>
              <a:t> من الكلاس </a:t>
            </a:r>
            <a:r>
              <a:rPr lang="ar-EG" sz="1200" b="0" i="0" dirty="0" err="1">
                <a:effectLst/>
                <a:latin typeface="inherit"/>
              </a:rPr>
              <a:t>هيكون</a:t>
            </a:r>
            <a:r>
              <a:rPr lang="ar-EG" sz="1200" b="0" i="0" dirty="0">
                <a:effectLst/>
                <a:latin typeface="inherit"/>
              </a:rPr>
              <a:t> ليه </a:t>
            </a:r>
            <a:r>
              <a:rPr lang="en-US" sz="1200" b="0" i="0" dirty="0">
                <a:effectLst/>
                <a:latin typeface="inherit"/>
              </a:rPr>
              <a:t>get </a:t>
            </a:r>
            <a:r>
              <a:rPr lang="ar-EG" sz="1200" b="0" i="0" dirty="0">
                <a:effectLst/>
                <a:latin typeface="inherit"/>
              </a:rPr>
              <a:t>و </a:t>
            </a:r>
            <a:r>
              <a:rPr lang="en-US" sz="1200" b="0" i="0" dirty="0">
                <a:effectLst/>
                <a:latin typeface="inherit"/>
              </a:rPr>
              <a:t>set </a:t>
            </a:r>
            <a:r>
              <a:rPr lang="ar-EG" sz="1200" b="0" i="0" dirty="0">
                <a:effectLst/>
                <a:latin typeface="inherit"/>
              </a:rPr>
              <a:t>مخصوصين ليه هو بس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وبكده اكون طبقت مفهوم ال </a:t>
            </a:r>
            <a:r>
              <a:rPr lang="en-US" sz="1200" b="0" i="0" dirty="0">
                <a:effectLst/>
                <a:latin typeface="inherit"/>
              </a:rPr>
              <a:t>encapsulation </a:t>
            </a:r>
            <a:r>
              <a:rPr lang="ar-EG" sz="1200" b="0" i="0" dirty="0">
                <a:effectLst/>
                <a:latin typeface="inherit"/>
              </a:rPr>
              <a:t>وعملت حماية البيانات ومش </a:t>
            </a:r>
            <a:r>
              <a:rPr lang="ar-EG" sz="1200" b="0" i="0" dirty="0" err="1">
                <a:effectLst/>
                <a:latin typeface="inherit"/>
              </a:rPr>
              <a:t>هقدر</a:t>
            </a:r>
            <a:r>
              <a:rPr lang="ar-EG" sz="1200" b="0" i="0" dirty="0">
                <a:effectLst/>
                <a:latin typeface="inherit"/>
              </a:rPr>
              <a:t> اتعامل </a:t>
            </a:r>
            <a:r>
              <a:rPr lang="ar-EG" sz="1200" b="0" i="0" dirty="0" err="1">
                <a:effectLst/>
                <a:latin typeface="inherit"/>
              </a:rPr>
              <a:t>معاها</a:t>
            </a:r>
            <a:r>
              <a:rPr lang="ar-EG" sz="1200" b="0" i="0" dirty="0">
                <a:effectLst/>
                <a:latin typeface="inherit"/>
              </a:rPr>
              <a:t> بطريقه مباشرة </a:t>
            </a:r>
          </a:p>
          <a:p>
            <a:pPr algn="r" rtl="1"/>
            <a:r>
              <a:rPr lang="ar-EG" sz="1200" b="1" i="0" dirty="0">
                <a:effectLst/>
                <a:latin typeface="inherit"/>
              </a:rPr>
              <a:t>4- </a:t>
            </a:r>
            <a:r>
              <a:rPr lang="en-US" sz="1200" b="1" i="0" dirty="0">
                <a:effectLst/>
                <a:latin typeface="inherit"/>
              </a:rPr>
              <a:t>ABSTRACTION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الاول في حاجتين لازم نفهمهم كويس اول حاجه ال </a:t>
            </a:r>
            <a:r>
              <a:rPr lang="en-US" sz="1200" b="1" i="0" dirty="0">
                <a:effectLst/>
                <a:latin typeface="inherit"/>
              </a:rPr>
              <a:t>abstract class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ده كلاس بكتب فيه </a:t>
            </a:r>
            <a:r>
              <a:rPr lang="en-US" sz="1200" b="0" i="0" dirty="0">
                <a:effectLst/>
                <a:latin typeface="inherit"/>
              </a:rPr>
              <a:t>functions </a:t>
            </a:r>
            <a:r>
              <a:rPr lang="ar-EG" sz="1200" b="0" i="0" dirty="0">
                <a:effectLst/>
                <a:latin typeface="inherit"/>
              </a:rPr>
              <a:t>ب ال </a:t>
            </a:r>
            <a:r>
              <a:rPr lang="en-US" sz="1200" b="0" i="0" dirty="0">
                <a:effectLst/>
                <a:latin typeface="inherit"/>
              </a:rPr>
              <a:t>implementation </a:t>
            </a:r>
            <a:r>
              <a:rPr lang="ar-EG" sz="1200" b="0" i="0" dirty="0" err="1">
                <a:effectLst/>
                <a:latin typeface="inherit"/>
              </a:rPr>
              <a:t>بتاعها</a:t>
            </a:r>
            <a:r>
              <a:rPr lang="ar-EG" sz="1200" b="0" i="0" dirty="0">
                <a:effectLst/>
                <a:latin typeface="inherit"/>
              </a:rPr>
              <a:t> او بكتب ال </a:t>
            </a:r>
            <a:r>
              <a:rPr lang="en-US" sz="1200" b="0" i="0" dirty="0">
                <a:effectLst/>
                <a:latin typeface="inherit"/>
              </a:rPr>
              <a:t>header </a:t>
            </a:r>
            <a:r>
              <a:rPr lang="ar-EG" sz="1200" b="0" i="0" dirty="0">
                <a:effectLst/>
                <a:latin typeface="inherit"/>
              </a:rPr>
              <a:t>بتاع ال </a:t>
            </a:r>
            <a:r>
              <a:rPr lang="en-US" sz="1200" b="0" i="0" dirty="0">
                <a:effectLst/>
                <a:latin typeface="inherit"/>
              </a:rPr>
              <a:t>function </a:t>
            </a:r>
            <a:r>
              <a:rPr lang="ar-EG" sz="1200" b="0" i="0" dirty="0">
                <a:effectLst/>
                <a:latin typeface="inherit"/>
              </a:rPr>
              <a:t>بس (يعني بعرف </a:t>
            </a:r>
            <a:r>
              <a:rPr lang="ar-EG" sz="1200" b="0" i="0" dirty="0" err="1">
                <a:effectLst/>
                <a:latin typeface="inherit"/>
              </a:rPr>
              <a:t>الفانكشن</a:t>
            </a:r>
            <a:r>
              <a:rPr lang="ar-EG" sz="1200" b="0" i="0" dirty="0">
                <a:effectLst/>
                <a:latin typeface="inherit"/>
              </a:rPr>
              <a:t> من غير اي </a:t>
            </a:r>
            <a:r>
              <a:rPr lang="en-US" sz="1200" b="0" i="0" dirty="0">
                <a:effectLst/>
                <a:latin typeface="inherit"/>
              </a:rPr>
              <a:t>implementation)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الفرق بين ال </a:t>
            </a:r>
            <a:r>
              <a:rPr lang="en-US" sz="1200" b="1" i="0" dirty="0">
                <a:effectLst/>
                <a:latin typeface="inherit"/>
              </a:rPr>
              <a:t>abstract class </a:t>
            </a:r>
            <a:r>
              <a:rPr lang="ar-EG" sz="1200" b="0" i="0" dirty="0">
                <a:effectLst/>
                <a:latin typeface="inherit"/>
              </a:rPr>
              <a:t>وال </a:t>
            </a:r>
            <a:r>
              <a:rPr lang="en-US" sz="1200" b="0" i="0" dirty="0">
                <a:effectLst/>
                <a:latin typeface="inherit"/>
              </a:rPr>
              <a:t>class </a:t>
            </a:r>
            <a:r>
              <a:rPr lang="ar-EG" sz="1200" b="0" i="0" dirty="0">
                <a:effectLst/>
                <a:latin typeface="inherit"/>
              </a:rPr>
              <a:t>العادي ان ده </a:t>
            </a:r>
            <a:r>
              <a:rPr lang="ar-EG" sz="1200" b="0" i="0" dirty="0" err="1">
                <a:effectLst/>
                <a:latin typeface="inherit"/>
              </a:rPr>
              <a:t>مابقدرش</a:t>
            </a:r>
            <a:r>
              <a:rPr lang="ar-EG" sz="1200" b="0" i="0" dirty="0">
                <a:effectLst/>
                <a:latin typeface="inherit"/>
              </a:rPr>
              <a:t> اعمل منه اي </a:t>
            </a:r>
            <a:r>
              <a:rPr lang="en-US" sz="1200" b="0" i="0" dirty="0">
                <a:effectLst/>
                <a:latin typeface="inherit"/>
              </a:rPr>
              <a:t>object </a:t>
            </a:r>
            <a:r>
              <a:rPr lang="ar-EG" sz="1200" b="0" i="0" dirty="0">
                <a:effectLst/>
                <a:latin typeface="inherit"/>
              </a:rPr>
              <a:t>ولا اقدر اعدل او اوصل ل اي حاجه جوه ال </a:t>
            </a:r>
            <a:r>
              <a:rPr lang="en-US" sz="1200" b="0" i="0" dirty="0">
                <a:effectLst/>
                <a:latin typeface="inherit"/>
              </a:rPr>
              <a:t>abstract class </a:t>
            </a:r>
          </a:p>
          <a:p>
            <a:pPr algn="r" rtl="1"/>
            <a:r>
              <a:rPr lang="ar-EG" sz="1200" b="0" i="0" dirty="0" err="1">
                <a:effectLst/>
                <a:latin typeface="inherit"/>
              </a:rPr>
              <a:t>تاني</a:t>
            </a:r>
            <a:r>
              <a:rPr lang="ar-EG" sz="1200" b="0" i="0" dirty="0">
                <a:effectLst/>
                <a:latin typeface="inherit"/>
              </a:rPr>
              <a:t> حاجه ال </a:t>
            </a:r>
            <a:r>
              <a:rPr lang="en-US" sz="1200" b="0" i="0" dirty="0">
                <a:effectLst/>
                <a:latin typeface="inherit"/>
              </a:rPr>
              <a:t>interface class </a:t>
            </a:r>
            <a:r>
              <a:rPr lang="ar-EG" sz="1200" b="0" i="0" dirty="0">
                <a:effectLst/>
                <a:latin typeface="inherit"/>
              </a:rPr>
              <a:t>زيه زي ال </a:t>
            </a:r>
            <a:r>
              <a:rPr lang="en-US" sz="1200" b="0" i="0" dirty="0">
                <a:effectLst/>
                <a:latin typeface="inherit"/>
              </a:rPr>
              <a:t>abstract </a:t>
            </a:r>
            <a:r>
              <a:rPr lang="ar-EG" sz="1200" b="0" i="0" dirty="0" err="1">
                <a:effectLst/>
                <a:latin typeface="inherit"/>
              </a:rPr>
              <a:t>بالظبط</a:t>
            </a:r>
            <a:r>
              <a:rPr lang="ar-EG" sz="1200" b="0" i="0" dirty="0">
                <a:effectLst/>
                <a:latin typeface="inherit"/>
              </a:rPr>
              <a:t> بس هنا بكتب ال </a:t>
            </a:r>
            <a:r>
              <a:rPr lang="en-US" sz="1200" b="0" i="0" dirty="0">
                <a:effectLst/>
                <a:latin typeface="inherit"/>
              </a:rPr>
              <a:t>header </a:t>
            </a:r>
            <a:r>
              <a:rPr lang="ar-EG" sz="1200" b="0" i="0" dirty="0">
                <a:effectLst/>
                <a:latin typeface="inherit"/>
              </a:rPr>
              <a:t>بتاع </a:t>
            </a:r>
            <a:r>
              <a:rPr lang="ar-EG" sz="1200" b="0" i="0" dirty="0" err="1">
                <a:effectLst/>
                <a:latin typeface="inherit"/>
              </a:rPr>
              <a:t>الفانكشن</a:t>
            </a:r>
            <a:r>
              <a:rPr lang="ar-EG" sz="1200" b="0" i="0" dirty="0">
                <a:effectLst/>
                <a:latin typeface="inherit"/>
              </a:rPr>
              <a:t> بس </a:t>
            </a:r>
            <a:r>
              <a:rPr lang="ar-EG" sz="1200" b="0" i="0" dirty="0" err="1">
                <a:effectLst/>
                <a:latin typeface="inherit"/>
              </a:rPr>
              <a:t>مابكتبش</a:t>
            </a:r>
            <a:r>
              <a:rPr lang="ar-EG" sz="1200" b="0" i="0" dirty="0">
                <a:effectLst/>
                <a:latin typeface="inherit"/>
              </a:rPr>
              <a:t> اي </a:t>
            </a:r>
            <a:r>
              <a:rPr lang="en-US" sz="1200" b="0" i="0" dirty="0">
                <a:effectLst/>
                <a:latin typeface="inherit"/>
              </a:rPr>
              <a:t>implementation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تمام استفدت اي من </a:t>
            </a:r>
            <a:r>
              <a:rPr lang="ar-EG" sz="1200" b="0" i="0" dirty="0" err="1">
                <a:effectLst/>
                <a:latin typeface="inherit"/>
              </a:rPr>
              <a:t>الاتنين</a:t>
            </a:r>
            <a:r>
              <a:rPr lang="ar-EG" sz="1200" b="0" i="0" dirty="0">
                <a:effectLst/>
                <a:latin typeface="inherit"/>
              </a:rPr>
              <a:t> دول واي فائدتهم وانت </a:t>
            </a:r>
            <a:r>
              <a:rPr lang="ar-EG" sz="1200" b="0" i="0" dirty="0" err="1">
                <a:effectLst/>
                <a:latin typeface="inherit"/>
              </a:rPr>
              <a:t>مابتقدرش</a:t>
            </a:r>
            <a:r>
              <a:rPr lang="ar-EG" sz="1200" b="0" i="0" dirty="0">
                <a:effectLst/>
                <a:latin typeface="inherit"/>
              </a:rPr>
              <a:t> تعمل اي </a:t>
            </a:r>
            <a:r>
              <a:rPr lang="en-US" sz="1200" b="0" i="0" dirty="0">
                <a:effectLst/>
                <a:latin typeface="inherit"/>
              </a:rPr>
              <a:t>object </a:t>
            </a:r>
            <a:r>
              <a:rPr lang="ar-EG" sz="1200" b="0" i="0" dirty="0">
                <a:effectLst/>
                <a:latin typeface="inherit"/>
              </a:rPr>
              <a:t>منهم ولا </a:t>
            </a:r>
            <a:r>
              <a:rPr lang="ar-EG" sz="1200" b="0" i="0" dirty="0" err="1">
                <a:effectLst/>
                <a:latin typeface="inherit"/>
              </a:rPr>
              <a:t>بتقدر</a:t>
            </a:r>
            <a:r>
              <a:rPr lang="ar-EG" sz="1200" b="0" i="0" dirty="0">
                <a:effectLst/>
                <a:latin typeface="inherit"/>
              </a:rPr>
              <a:t> توصل ل اي حاجه جواهم ؟؟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اي كلاس في الدنيا يقدر يعمل </a:t>
            </a:r>
            <a:r>
              <a:rPr lang="en-US" sz="1200" b="0" i="0" dirty="0">
                <a:effectLst/>
                <a:latin typeface="inherit"/>
              </a:rPr>
              <a:t>inheritance </a:t>
            </a:r>
            <a:r>
              <a:rPr lang="ar-EG" sz="1200" b="0" i="0" dirty="0">
                <a:effectLst/>
                <a:latin typeface="inherit"/>
              </a:rPr>
              <a:t>من ال </a:t>
            </a:r>
            <a:r>
              <a:rPr lang="en-US" sz="1200" b="0" i="0" dirty="0">
                <a:effectLst/>
                <a:latin typeface="inherit"/>
              </a:rPr>
              <a:t>abstract </a:t>
            </a:r>
            <a:r>
              <a:rPr lang="ar-EG" sz="1200" b="0" i="0" dirty="0">
                <a:effectLst/>
                <a:latin typeface="inherit"/>
              </a:rPr>
              <a:t>و ال </a:t>
            </a:r>
            <a:r>
              <a:rPr lang="en-US" sz="1200" b="0" i="0" dirty="0">
                <a:effectLst/>
                <a:latin typeface="inherit"/>
              </a:rPr>
              <a:t>interface class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يعني كده اقدر اوصل </a:t>
            </a:r>
            <a:r>
              <a:rPr lang="ar-EG" sz="1200" b="0" i="0" dirty="0" err="1">
                <a:effectLst/>
                <a:latin typeface="inherit"/>
              </a:rPr>
              <a:t>للفانكش</a:t>
            </a:r>
            <a:r>
              <a:rPr lang="ar-EG" sz="1200" b="0" i="0" dirty="0">
                <a:effectLst/>
                <a:latin typeface="inherit"/>
              </a:rPr>
              <a:t> وكل حاجه جواهم </a:t>
            </a:r>
            <a:r>
              <a:rPr lang="ar-EG" sz="1200" b="0" i="0" dirty="0" err="1">
                <a:effectLst/>
                <a:latin typeface="inherit"/>
              </a:rPr>
              <a:t>هقولك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ar-EG" sz="1200" b="0" i="0" dirty="0" err="1">
                <a:effectLst/>
                <a:latin typeface="inherit"/>
              </a:rPr>
              <a:t>لاااا</a:t>
            </a:r>
            <a:r>
              <a:rPr lang="ar-EG" sz="1200" b="0" i="0" dirty="0">
                <a:effectLst/>
                <a:latin typeface="inherit"/>
              </a:rPr>
              <a:t> بس انت لمه تورث منهم ف انا كده </a:t>
            </a:r>
            <a:r>
              <a:rPr lang="ar-EG" sz="1200" b="0" i="0" dirty="0" err="1">
                <a:effectLst/>
                <a:latin typeface="inherit"/>
              </a:rPr>
              <a:t>بجبرك</a:t>
            </a:r>
            <a:r>
              <a:rPr lang="ar-EG" sz="1200" b="0" i="0" dirty="0">
                <a:effectLst/>
                <a:latin typeface="inherit"/>
              </a:rPr>
              <a:t> انك تعمل </a:t>
            </a:r>
            <a:r>
              <a:rPr lang="en-US" sz="1200" b="0" i="0" dirty="0">
                <a:effectLst/>
                <a:latin typeface="inherit"/>
              </a:rPr>
              <a:t>implementation </a:t>
            </a:r>
            <a:r>
              <a:rPr lang="ar-EG" sz="1200" b="0" i="0" dirty="0" err="1">
                <a:effectLst/>
                <a:latin typeface="inherit"/>
              </a:rPr>
              <a:t>للفانكشن</a:t>
            </a:r>
            <a:r>
              <a:rPr lang="ar-EG" sz="1200" b="0" i="0" dirty="0">
                <a:effectLst/>
                <a:latin typeface="inherit"/>
              </a:rPr>
              <a:t> اللي في ال </a:t>
            </a:r>
            <a:r>
              <a:rPr lang="en-US" sz="1200" b="0" i="0" dirty="0">
                <a:effectLst/>
                <a:latin typeface="inherit"/>
              </a:rPr>
              <a:t>abstract </a:t>
            </a:r>
            <a:r>
              <a:rPr lang="ar-EG" sz="1200" b="0" i="0" dirty="0">
                <a:effectLst/>
                <a:latin typeface="inherit"/>
              </a:rPr>
              <a:t>او </a:t>
            </a:r>
            <a:r>
              <a:rPr lang="en-US" sz="1200" b="0" i="0" dirty="0">
                <a:effectLst/>
                <a:latin typeface="inherit"/>
              </a:rPr>
              <a:t>interface class </a:t>
            </a:r>
            <a:r>
              <a:rPr lang="ar-EG" sz="1200" b="0" i="0" dirty="0">
                <a:effectLst/>
                <a:latin typeface="inherit"/>
              </a:rPr>
              <a:t>عندك ف الكلاس </a:t>
            </a:r>
            <a:r>
              <a:rPr lang="ar-EG" sz="1200" b="0" i="0" dirty="0" err="1">
                <a:effectLst/>
                <a:latin typeface="inherit"/>
              </a:rPr>
              <a:t>بتاعك</a:t>
            </a:r>
            <a:r>
              <a:rPr lang="ar-EG" sz="1200" b="0" i="0" dirty="0">
                <a:effectLst/>
                <a:latin typeface="inherit"/>
              </a:rPr>
              <a:t> اللي </a:t>
            </a:r>
            <a:r>
              <a:rPr lang="ar-EG" sz="1200" b="0" i="0" dirty="0" err="1">
                <a:effectLst/>
                <a:latin typeface="inherit"/>
              </a:rPr>
              <a:t>بيورث</a:t>
            </a:r>
            <a:r>
              <a:rPr lang="ar-EG" sz="1200" b="0" i="0" dirty="0">
                <a:effectLst/>
                <a:latin typeface="inherit"/>
              </a:rPr>
              <a:t> منهم يعني الكلاس </a:t>
            </a:r>
            <a:r>
              <a:rPr lang="ar-EG" sz="1200" b="0" i="0" dirty="0" err="1">
                <a:effectLst/>
                <a:latin typeface="inherit"/>
              </a:rPr>
              <a:t>بتاعك</a:t>
            </a:r>
            <a:r>
              <a:rPr lang="ar-EG" sz="1200" b="0" i="0" dirty="0">
                <a:effectLst/>
                <a:latin typeface="inherit"/>
              </a:rPr>
              <a:t> مش </a:t>
            </a:r>
            <a:r>
              <a:rPr lang="ar-EG" sz="1200" b="0" i="0" dirty="0" err="1">
                <a:effectLst/>
                <a:latin typeface="inherit"/>
              </a:rPr>
              <a:t>هيشتغل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ar-EG" sz="1200" b="0" i="0" dirty="0" err="1">
                <a:effectLst/>
                <a:latin typeface="inherit"/>
              </a:rPr>
              <a:t>وهيفضل</a:t>
            </a:r>
            <a:r>
              <a:rPr lang="ar-EG" sz="1200" b="0" i="0" dirty="0">
                <a:effectLst/>
                <a:latin typeface="inherit"/>
              </a:rPr>
              <a:t> يديك </a:t>
            </a:r>
            <a:r>
              <a:rPr lang="ar-EG" sz="1200" b="0" i="0" dirty="0" err="1">
                <a:effectLst/>
                <a:latin typeface="inherit"/>
              </a:rPr>
              <a:t>ايرور</a:t>
            </a:r>
            <a:r>
              <a:rPr lang="ar-EG" sz="1200" b="0" i="0" dirty="0">
                <a:effectLst/>
                <a:latin typeface="inherit"/>
              </a:rPr>
              <a:t> لحد </a:t>
            </a:r>
            <a:r>
              <a:rPr lang="ar-EG" sz="1200" b="0" i="0" dirty="0" err="1">
                <a:effectLst/>
                <a:latin typeface="inherit"/>
              </a:rPr>
              <a:t>ماتعمل</a:t>
            </a:r>
            <a:r>
              <a:rPr lang="ar-EG" sz="1200" b="0" i="0" dirty="0">
                <a:effectLst/>
                <a:latin typeface="inherit"/>
              </a:rPr>
              <a:t> </a:t>
            </a:r>
            <a:r>
              <a:rPr lang="en-US" sz="1200" b="0" i="0" dirty="0">
                <a:effectLst/>
                <a:latin typeface="inherit"/>
              </a:rPr>
              <a:t>implementation </a:t>
            </a:r>
            <a:r>
              <a:rPr lang="ar-EG" sz="1200" b="0" i="0" dirty="0">
                <a:effectLst/>
                <a:latin typeface="inherit"/>
              </a:rPr>
              <a:t>عندك </a:t>
            </a:r>
            <a:r>
              <a:rPr lang="ar-EG" sz="1200" b="0" i="0" dirty="0" err="1">
                <a:effectLst/>
                <a:latin typeface="inherit"/>
              </a:rPr>
              <a:t>للفانكشن</a:t>
            </a:r>
            <a:r>
              <a:rPr lang="ar-EG" sz="1200" b="0" i="0" dirty="0">
                <a:effectLst/>
                <a:latin typeface="inherit"/>
              </a:rPr>
              <a:t> اللي موجوده في ال </a:t>
            </a:r>
            <a:r>
              <a:rPr lang="en-US" sz="1200" b="0" i="0" dirty="0">
                <a:effectLst/>
                <a:latin typeface="inherit"/>
              </a:rPr>
              <a:t>abstract </a:t>
            </a:r>
            <a:r>
              <a:rPr lang="ar-EG" sz="1200" b="0" i="0" dirty="0">
                <a:effectLst/>
                <a:latin typeface="inherit"/>
              </a:rPr>
              <a:t>او ال </a:t>
            </a:r>
            <a:r>
              <a:rPr lang="en-US" sz="1200" b="0" i="0" dirty="0">
                <a:effectLst/>
                <a:latin typeface="inherit"/>
              </a:rPr>
              <a:t>interface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ايوه انا كده استفدت اي ده اي علاقته ب ال </a:t>
            </a:r>
            <a:r>
              <a:rPr lang="en-US" sz="1200" b="0" i="0" dirty="0">
                <a:effectLst/>
                <a:latin typeface="inherit"/>
              </a:rPr>
              <a:t>abstraction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تخيل كده عندنا </a:t>
            </a:r>
            <a:r>
              <a:rPr lang="en-US" sz="1200" b="0" i="0" dirty="0">
                <a:effectLst/>
                <a:latin typeface="inherit"/>
              </a:rPr>
              <a:t>interface class </a:t>
            </a:r>
            <a:r>
              <a:rPr lang="ar-EG" sz="1200" b="0" i="0" dirty="0">
                <a:effectLst/>
                <a:latin typeface="inherit"/>
              </a:rPr>
              <a:t>اسمه </a:t>
            </a:r>
            <a:r>
              <a:rPr lang="en-US" sz="1200" b="0" i="0" dirty="0">
                <a:effectLst/>
                <a:latin typeface="inherit"/>
              </a:rPr>
              <a:t>animal </a:t>
            </a:r>
            <a:r>
              <a:rPr lang="ar-EG" sz="1200" b="0" i="0" dirty="0">
                <a:effectLst/>
                <a:latin typeface="inherit"/>
              </a:rPr>
              <a:t>وجواه فيه </a:t>
            </a:r>
            <a:r>
              <a:rPr lang="en-US" sz="1200" b="0" i="0" dirty="0">
                <a:effectLst/>
                <a:latin typeface="inherit"/>
              </a:rPr>
              <a:t>header </a:t>
            </a:r>
            <a:r>
              <a:rPr lang="ar-EG" sz="1200" b="0" i="0" dirty="0" err="1">
                <a:effectLst/>
                <a:latin typeface="inherit"/>
              </a:rPr>
              <a:t>لفانكشن</a:t>
            </a:r>
            <a:r>
              <a:rPr lang="ar-EG" sz="1200" b="0" i="0" dirty="0">
                <a:effectLst/>
                <a:latin typeface="inherit"/>
              </a:rPr>
              <a:t> اسمهم </a:t>
            </a:r>
            <a:r>
              <a:rPr lang="en-US" sz="1200" b="0" i="0" dirty="0">
                <a:effectLst/>
                <a:latin typeface="inherit"/>
              </a:rPr>
              <a:t>sound </a:t>
            </a:r>
            <a:r>
              <a:rPr lang="ar-EG" sz="1200" b="0" i="0" dirty="0">
                <a:effectLst/>
                <a:latin typeface="inherit"/>
              </a:rPr>
              <a:t>و </a:t>
            </a:r>
            <a:r>
              <a:rPr lang="en-US" sz="1200" b="0" i="0" dirty="0">
                <a:effectLst/>
                <a:latin typeface="inherit"/>
              </a:rPr>
              <a:t>type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وجه </a:t>
            </a:r>
            <a:r>
              <a:rPr lang="en-US" sz="1200" b="0" i="0" dirty="0">
                <a:effectLst/>
                <a:latin typeface="inherit"/>
              </a:rPr>
              <a:t>class </a:t>
            </a:r>
            <a:r>
              <a:rPr lang="ar-EG" sz="1200" b="0" i="0" dirty="0">
                <a:effectLst/>
                <a:latin typeface="inherit"/>
              </a:rPr>
              <a:t>اسمه </a:t>
            </a:r>
            <a:r>
              <a:rPr lang="en-US" sz="1200" b="0" i="0" dirty="0">
                <a:effectLst/>
                <a:latin typeface="inherit"/>
              </a:rPr>
              <a:t>cat </a:t>
            </a:r>
            <a:r>
              <a:rPr lang="ar-EG" sz="1200" b="0" i="0" dirty="0">
                <a:effectLst/>
                <a:latin typeface="inherit"/>
              </a:rPr>
              <a:t>عمل </a:t>
            </a:r>
            <a:r>
              <a:rPr lang="en-US" sz="1200" b="0" i="0" dirty="0">
                <a:effectLst/>
                <a:latin typeface="inherit"/>
              </a:rPr>
              <a:t>inheritance </a:t>
            </a:r>
            <a:r>
              <a:rPr lang="ar-EG" sz="1200" b="0" i="0" dirty="0">
                <a:effectLst/>
                <a:latin typeface="inherit"/>
              </a:rPr>
              <a:t>من ال </a:t>
            </a:r>
            <a:r>
              <a:rPr lang="en-US" sz="1200" b="0" i="0" dirty="0">
                <a:effectLst/>
                <a:latin typeface="inherit"/>
              </a:rPr>
              <a:t>interface </a:t>
            </a:r>
            <a:r>
              <a:rPr lang="ar-EG" sz="1200" b="0" i="0" dirty="0">
                <a:effectLst/>
                <a:latin typeface="inherit"/>
              </a:rPr>
              <a:t>ده كده انا بجبر الكلاس اللي اسمه </a:t>
            </a:r>
            <a:r>
              <a:rPr lang="en-US" sz="1200" b="0" i="0" dirty="0">
                <a:effectLst/>
                <a:latin typeface="inherit"/>
              </a:rPr>
              <a:t>cat </a:t>
            </a:r>
            <a:r>
              <a:rPr lang="ar-EG" sz="1200" b="0" i="0" dirty="0">
                <a:effectLst/>
                <a:latin typeface="inherit"/>
              </a:rPr>
              <a:t>انه يعمل عنده فانكشن اسمها </a:t>
            </a:r>
            <a:r>
              <a:rPr lang="en-US" sz="1200" b="0" i="0" dirty="0">
                <a:effectLst/>
                <a:latin typeface="inherit"/>
              </a:rPr>
              <a:t>type </a:t>
            </a:r>
            <a:r>
              <a:rPr lang="ar-EG" sz="1200" b="0" i="0" dirty="0">
                <a:effectLst/>
                <a:latin typeface="inherit"/>
              </a:rPr>
              <a:t>و </a:t>
            </a:r>
            <a:r>
              <a:rPr lang="en-US" sz="1200" b="0" i="0" dirty="0">
                <a:effectLst/>
                <a:latin typeface="inherit"/>
              </a:rPr>
              <a:t>sound </a:t>
            </a:r>
            <a:r>
              <a:rPr lang="ar-EG" sz="1200" b="0" i="0" dirty="0">
                <a:effectLst/>
                <a:latin typeface="inherit"/>
              </a:rPr>
              <a:t>هو ده ال </a:t>
            </a:r>
            <a:r>
              <a:rPr lang="en-US" sz="1200" b="0" i="0" dirty="0">
                <a:effectLst/>
                <a:latin typeface="inherit"/>
              </a:rPr>
              <a:t>abstraction </a:t>
            </a:r>
            <a:r>
              <a:rPr lang="ar-EG" sz="1200" b="0" i="0" dirty="0">
                <a:effectLst/>
                <a:latin typeface="inherit"/>
              </a:rPr>
              <a:t>اني </a:t>
            </a:r>
            <a:r>
              <a:rPr lang="ar-EG" sz="1200" b="0" i="0" dirty="0" err="1">
                <a:effectLst/>
                <a:latin typeface="inherit"/>
              </a:rPr>
              <a:t>وبوضحلك</a:t>
            </a:r>
            <a:r>
              <a:rPr lang="ar-EG" sz="1200" b="0" i="0" dirty="0">
                <a:effectLst/>
                <a:latin typeface="inherit"/>
              </a:rPr>
              <a:t> الفكرة </a:t>
            </a:r>
            <a:r>
              <a:rPr lang="ar-EG" sz="1200" b="0" i="0" dirty="0" err="1">
                <a:effectLst/>
                <a:latin typeface="inherit"/>
              </a:rPr>
              <a:t>العامه</a:t>
            </a:r>
            <a:r>
              <a:rPr lang="ar-EG" sz="1200" b="0" i="0" dirty="0">
                <a:effectLst/>
                <a:latin typeface="inherit"/>
              </a:rPr>
              <a:t> انت </a:t>
            </a:r>
            <a:r>
              <a:rPr lang="ar-EG" sz="1200" b="0" i="0" dirty="0" err="1">
                <a:effectLst/>
                <a:latin typeface="inherit"/>
              </a:rPr>
              <a:t>هتعمل</a:t>
            </a:r>
            <a:r>
              <a:rPr lang="ar-EG" sz="1200" b="0" i="0" dirty="0">
                <a:effectLst/>
                <a:latin typeface="inherit"/>
              </a:rPr>
              <a:t> اي يعني انا </a:t>
            </a:r>
            <a:r>
              <a:rPr lang="ar-EG" sz="1200" b="0" i="0" dirty="0" err="1">
                <a:effectLst/>
                <a:latin typeface="inherit"/>
              </a:rPr>
              <a:t>دلوقت</a:t>
            </a:r>
            <a:r>
              <a:rPr lang="ar-EG" sz="1200" b="0" i="0" dirty="0">
                <a:effectLst/>
                <a:latin typeface="inherit"/>
              </a:rPr>
              <a:t> عرفت الكلاس اللي اسمه </a:t>
            </a:r>
            <a:r>
              <a:rPr lang="en-US" sz="1200" b="0" i="0" dirty="0">
                <a:effectLst/>
                <a:latin typeface="inherit"/>
              </a:rPr>
              <a:t>cat </a:t>
            </a:r>
            <a:r>
              <a:rPr lang="ar-EG" sz="1200" b="0" i="0" dirty="0">
                <a:effectLst/>
                <a:latin typeface="inherit"/>
              </a:rPr>
              <a:t>ان في فانكشن اسمها </a:t>
            </a:r>
            <a:r>
              <a:rPr lang="en-US" sz="1200" b="0" i="0" dirty="0">
                <a:effectLst/>
                <a:latin typeface="inherit"/>
              </a:rPr>
              <a:t>sound </a:t>
            </a:r>
            <a:r>
              <a:rPr lang="ar-EG" sz="1200" b="0" i="0" dirty="0">
                <a:effectLst/>
                <a:latin typeface="inherit"/>
              </a:rPr>
              <a:t>لازم تطبع اسم الصوت وفي فانكشن اسمها </a:t>
            </a:r>
            <a:r>
              <a:rPr lang="en-US" sz="1200" b="0" i="0" dirty="0">
                <a:effectLst/>
                <a:latin typeface="inherit"/>
              </a:rPr>
              <a:t>type </a:t>
            </a:r>
            <a:r>
              <a:rPr lang="ar-EG" sz="1200" b="0" i="0" dirty="0" err="1">
                <a:effectLst/>
                <a:latin typeface="inherit"/>
              </a:rPr>
              <a:t>هتطبع</a:t>
            </a:r>
            <a:r>
              <a:rPr lang="ar-EG" sz="1200" b="0" i="0" dirty="0">
                <a:effectLst/>
                <a:latin typeface="inherit"/>
              </a:rPr>
              <a:t> نوع الحيوان بدون ما ادخل في اي تفاصيل بوصلك الفكرة </a:t>
            </a:r>
            <a:r>
              <a:rPr lang="ar-EG" sz="1200" b="0" i="0" dirty="0" err="1">
                <a:effectLst/>
                <a:latin typeface="inherit"/>
              </a:rPr>
              <a:t>العامه</a:t>
            </a:r>
            <a:r>
              <a:rPr lang="ar-EG" sz="1200" b="0" i="0" dirty="0">
                <a:effectLst/>
                <a:latin typeface="inherit"/>
              </a:rPr>
              <a:t> بس الحاجه ده *</a:t>
            </a:r>
            <a:r>
              <a:rPr lang="ar-EG" sz="1200" b="0" i="0" dirty="0" err="1">
                <a:effectLst/>
                <a:latin typeface="inherit"/>
              </a:rPr>
              <a:t>بتعمل</a:t>
            </a:r>
            <a:r>
              <a:rPr lang="ar-EG" sz="1200" b="0" i="0" dirty="0">
                <a:effectLst/>
                <a:latin typeface="inherit"/>
              </a:rPr>
              <a:t> اي*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زي مثلاً فانكشن </a:t>
            </a:r>
            <a:r>
              <a:rPr lang="en-US" sz="1200" b="0" i="0" dirty="0">
                <a:effectLst/>
                <a:latin typeface="inherit"/>
              </a:rPr>
              <a:t>sum(5,7) </a:t>
            </a:r>
            <a:r>
              <a:rPr lang="ar-EG" sz="1200" b="0" i="0" dirty="0">
                <a:effectLst/>
                <a:latin typeface="inherit"/>
              </a:rPr>
              <a:t>اعرف هيا </a:t>
            </a:r>
            <a:r>
              <a:rPr lang="ar-EG" sz="1200" b="0" i="0" dirty="0" err="1">
                <a:effectLst/>
                <a:latin typeface="inherit"/>
              </a:rPr>
              <a:t>بتعمل</a:t>
            </a:r>
            <a:r>
              <a:rPr lang="ar-EG" sz="1200" b="0" i="0" dirty="0">
                <a:effectLst/>
                <a:latin typeface="inherit"/>
              </a:rPr>
              <a:t> اي لكن مش مهم خالص </a:t>
            </a:r>
            <a:r>
              <a:rPr lang="ar-EG" sz="1200" b="0" i="0" dirty="0" err="1">
                <a:effectLst/>
                <a:latin typeface="inherit"/>
              </a:rPr>
              <a:t>بالنسبالي</a:t>
            </a:r>
            <a:r>
              <a:rPr lang="ar-EG" sz="1200" b="0" i="0" dirty="0">
                <a:effectLst/>
                <a:latin typeface="inherit"/>
              </a:rPr>
              <a:t> هيا </a:t>
            </a:r>
            <a:r>
              <a:rPr lang="ar-EG" sz="1200" b="0" i="0" dirty="0" err="1">
                <a:effectLst/>
                <a:latin typeface="inherit"/>
              </a:rPr>
              <a:t>بتشتغل</a:t>
            </a:r>
            <a:r>
              <a:rPr lang="ar-EG" sz="1200" b="0" i="0" dirty="0">
                <a:effectLst/>
                <a:latin typeface="inherit"/>
              </a:rPr>
              <a:t> ازاي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طب </a:t>
            </a:r>
            <a:r>
              <a:rPr lang="ar-EG" sz="1200" b="0" i="0" dirty="0" err="1">
                <a:effectLst/>
                <a:latin typeface="inherit"/>
              </a:rPr>
              <a:t>دلوقت</a:t>
            </a:r>
            <a:r>
              <a:rPr lang="ar-EG" sz="1200" b="0" i="0" dirty="0">
                <a:effectLst/>
                <a:latin typeface="inherit"/>
              </a:rPr>
              <a:t> ال </a:t>
            </a:r>
            <a:r>
              <a:rPr lang="en-US" sz="1200" b="0" i="0" dirty="0">
                <a:effectLst/>
                <a:latin typeface="inherit"/>
              </a:rPr>
              <a:t>implementation </a:t>
            </a:r>
            <a:r>
              <a:rPr lang="ar-EG" sz="1200" b="0" i="0" dirty="0">
                <a:effectLst/>
                <a:latin typeface="inherit"/>
              </a:rPr>
              <a:t>بتاع ال </a:t>
            </a:r>
            <a:r>
              <a:rPr lang="en-US" sz="1200" b="0" i="0" dirty="0">
                <a:effectLst/>
                <a:latin typeface="inherit"/>
              </a:rPr>
              <a:t>sum </a:t>
            </a:r>
            <a:r>
              <a:rPr lang="ar-EG" sz="1200" b="0" i="0" dirty="0">
                <a:effectLst/>
                <a:latin typeface="inherit"/>
              </a:rPr>
              <a:t>ده موجود فين معمولها </a:t>
            </a:r>
            <a:r>
              <a:rPr lang="en-US" sz="1200" b="0" i="0" dirty="0">
                <a:effectLst/>
                <a:latin typeface="inherit"/>
              </a:rPr>
              <a:t>encapsulation </a:t>
            </a:r>
            <a:r>
              <a:rPr lang="ar-EG" sz="1200" b="0" i="0" dirty="0">
                <a:effectLst/>
                <a:latin typeface="inherit"/>
              </a:rPr>
              <a:t>وحميها منك عشان </a:t>
            </a:r>
            <a:r>
              <a:rPr lang="ar-EG" sz="1200" b="0" i="0" dirty="0" err="1">
                <a:effectLst/>
                <a:latin typeface="inherit"/>
              </a:rPr>
              <a:t>ماتقدرش</a:t>
            </a:r>
            <a:r>
              <a:rPr lang="ar-EG" sz="1200" b="0" i="0" dirty="0">
                <a:effectLst/>
                <a:latin typeface="inherit"/>
              </a:rPr>
              <a:t> توصلها وتلعب في البيانات </a:t>
            </a:r>
            <a:r>
              <a:rPr lang="ar-EG" sz="1200" b="0" i="0" dirty="0" err="1">
                <a:effectLst/>
                <a:latin typeface="inherit"/>
              </a:rPr>
              <a:t>والفانكش</a:t>
            </a:r>
            <a:r>
              <a:rPr lang="ar-EG" sz="1200" b="0" i="0" dirty="0">
                <a:effectLst/>
                <a:latin typeface="inherit"/>
              </a:rPr>
              <a:t> تشتغل صح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كده نقدر نقول في الاخر ان ال </a:t>
            </a:r>
            <a:r>
              <a:rPr lang="en-US" sz="1200" b="0" i="0" dirty="0">
                <a:effectLst/>
                <a:latin typeface="inherit"/>
              </a:rPr>
              <a:t>abstraction </a:t>
            </a:r>
            <a:r>
              <a:rPr lang="ar-EG" sz="1200" b="0" i="0" dirty="0" err="1">
                <a:effectLst/>
                <a:latin typeface="inherit"/>
              </a:rPr>
              <a:t>بيوضح</a:t>
            </a:r>
            <a:r>
              <a:rPr lang="ar-EG" sz="1200" b="0" i="0" dirty="0">
                <a:effectLst/>
                <a:latin typeface="inherit"/>
              </a:rPr>
              <a:t> الفكرة </a:t>
            </a:r>
            <a:r>
              <a:rPr lang="ar-EG" sz="1200" b="0" i="0" dirty="0" err="1">
                <a:effectLst/>
                <a:latin typeface="inherit"/>
              </a:rPr>
              <a:t>العامه</a:t>
            </a:r>
            <a:r>
              <a:rPr lang="ar-EG" sz="1200" b="0" i="0" dirty="0">
                <a:effectLst/>
                <a:latin typeface="inherit"/>
              </a:rPr>
              <a:t> الحاجه ده </a:t>
            </a:r>
            <a:r>
              <a:rPr lang="ar-EG" sz="1200" b="0" i="0" dirty="0" err="1">
                <a:effectLst/>
                <a:latin typeface="inherit"/>
              </a:rPr>
              <a:t>بتعمل</a:t>
            </a:r>
            <a:r>
              <a:rPr lang="ar-EG" sz="1200" b="0" i="0" dirty="0">
                <a:effectLst/>
                <a:latin typeface="inherit"/>
              </a:rPr>
              <a:t> اي بدون </a:t>
            </a:r>
            <a:r>
              <a:rPr lang="ar-EG" sz="1200" b="0" i="0" dirty="0" err="1">
                <a:effectLst/>
                <a:latin typeface="inherit"/>
              </a:rPr>
              <a:t>ماادخل</a:t>
            </a:r>
            <a:r>
              <a:rPr lang="ar-EG" sz="1200" b="0" i="0" dirty="0">
                <a:effectLst/>
                <a:latin typeface="inherit"/>
              </a:rPr>
              <a:t> في اي تفاصيل 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*</a:t>
            </a:r>
            <a:r>
              <a:rPr lang="en-US" sz="1200" b="0" i="0" dirty="0">
                <a:effectLst/>
                <a:latin typeface="inherit"/>
              </a:rPr>
              <a:t>what should be done*</a:t>
            </a:r>
          </a:p>
          <a:p>
            <a:pPr algn="r" rtl="1"/>
            <a:r>
              <a:rPr lang="ar-EG" sz="1200" b="0" i="0" dirty="0">
                <a:effectLst/>
                <a:latin typeface="inherit"/>
              </a:rPr>
              <a:t>لكن ال </a:t>
            </a:r>
            <a:r>
              <a:rPr lang="en-US" sz="1200" b="0" i="0" dirty="0">
                <a:effectLst/>
                <a:latin typeface="inherit"/>
              </a:rPr>
              <a:t>Encapsulation </a:t>
            </a:r>
            <a:r>
              <a:rPr lang="ar-EG" sz="1200" b="0" i="0" dirty="0">
                <a:effectLst/>
                <a:latin typeface="inherit"/>
              </a:rPr>
              <a:t>بكون خافيه وبحمي البيانات بتاع </a:t>
            </a:r>
            <a:r>
              <a:rPr lang="ar-EG" sz="1200" b="0" i="0" dirty="0" err="1">
                <a:effectLst/>
                <a:latin typeface="inherit"/>
              </a:rPr>
              <a:t>الفانكشن</a:t>
            </a:r>
            <a:r>
              <a:rPr lang="ar-EG" sz="1200" b="0" i="0" dirty="0">
                <a:effectLst/>
                <a:latin typeface="inherit"/>
              </a:rPr>
              <a:t> ده </a:t>
            </a:r>
            <a:r>
              <a:rPr lang="ar-EG" sz="1200" b="0" i="0" dirty="0" err="1">
                <a:effectLst/>
                <a:latin typeface="inherit"/>
              </a:rPr>
              <a:t>بتشتغل</a:t>
            </a:r>
            <a:r>
              <a:rPr lang="ar-EG" sz="1200" b="0" i="0" dirty="0">
                <a:effectLst/>
                <a:latin typeface="inherit"/>
              </a:rPr>
              <a:t> ازاي بالتفاصيل *</a:t>
            </a:r>
            <a:r>
              <a:rPr lang="en-US" sz="1200" b="0" i="0" dirty="0">
                <a:effectLst/>
                <a:latin typeface="inherit"/>
              </a:rPr>
              <a:t>How should be done*</a:t>
            </a:r>
          </a:p>
        </p:txBody>
      </p:sp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F9D1FA0B-E11D-842E-6E66-EF7B6500A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8" y="0"/>
            <a:ext cx="6705599" cy="269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540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4185761"/>
          </a:xfrm>
          <a:custGeom>
            <a:avLst/>
            <a:gdLst>
              <a:gd name="connsiteX0" fmla="*/ 0 w 6705599"/>
              <a:gd name="connsiteY0" fmla="*/ 0 h 4185761"/>
              <a:gd name="connsiteX1" fmla="*/ 357632 w 6705599"/>
              <a:gd name="connsiteY1" fmla="*/ 0 h 4185761"/>
              <a:gd name="connsiteX2" fmla="*/ 916432 w 6705599"/>
              <a:gd name="connsiteY2" fmla="*/ 0 h 4185761"/>
              <a:gd name="connsiteX3" fmla="*/ 1341120 w 6705599"/>
              <a:gd name="connsiteY3" fmla="*/ 0 h 4185761"/>
              <a:gd name="connsiteX4" fmla="*/ 2034032 w 6705599"/>
              <a:gd name="connsiteY4" fmla="*/ 0 h 4185761"/>
              <a:gd name="connsiteX5" fmla="*/ 2458720 w 6705599"/>
              <a:gd name="connsiteY5" fmla="*/ 0 h 4185761"/>
              <a:gd name="connsiteX6" fmla="*/ 2816352 w 6705599"/>
              <a:gd name="connsiteY6" fmla="*/ 0 h 4185761"/>
              <a:gd name="connsiteX7" fmla="*/ 3509263 w 6705599"/>
              <a:gd name="connsiteY7" fmla="*/ 0 h 4185761"/>
              <a:gd name="connsiteX8" fmla="*/ 3933951 w 6705599"/>
              <a:gd name="connsiteY8" fmla="*/ 0 h 4185761"/>
              <a:gd name="connsiteX9" fmla="*/ 4425695 w 6705599"/>
              <a:gd name="connsiteY9" fmla="*/ 0 h 4185761"/>
              <a:gd name="connsiteX10" fmla="*/ 4984495 w 6705599"/>
              <a:gd name="connsiteY10" fmla="*/ 0 h 4185761"/>
              <a:gd name="connsiteX11" fmla="*/ 5677407 w 6705599"/>
              <a:gd name="connsiteY11" fmla="*/ 0 h 4185761"/>
              <a:gd name="connsiteX12" fmla="*/ 6035039 w 6705599"/>
              <a:gd name="connsiteY12" fmla="*/ 0 h 4185761"/>
              <a:gd name="connsiteX13" fmla="*/ 6705599 w 6705599"/>
              <a:gd name="connsiteY13" fmla="*/ 0 h 4185761"/>
              <a:gd name="connsiteX14" fmla="*/ 6705599 w 6705599"/>
              <a:gd name="connsiteY14" fmla="*/ 639823 h 4185761"/>
              <a:gd name="connsiteX15" fmla="*/ 6705599 w 6705599"/>
              <a:gd name="connsiteY15" fmla="*/ 1237789 h 4185761"/>
              <a:gd name="connsiteX16" fmla="*/ 6705599 w 6705599"/>
              <a:gd name="connsiteY16" fmla="*/ 1835755 h 4185761"/>
              <a:gd name="connsiteX17" fmla="*/ 6705599 w 6705599"/>
              <a:gd name="connsiteY17" fmla="*/ 2433721 h 4185761"/>
              <a:gd name="connsiteX18" fmla="*/ 6705599 w 6705599"/>
              <a:gd name="connsiteY18" fmla="*/ 3031687 h 4185761"/>
              <a:gd name="connsiteX19" fmla="*/ 6705599 w 6705599"/>
              <a:gd name="connsiteY19" fmla="*/ 3671510 h 4185761"/>
              <a:gd name="connsiteX20" fmla="*/ 6705599 w 6705599"/>
              <a:gd name="connsiteY20" fmla="*/ 4185761 h 4185761"/>
              <a:gd name="connsiteX21" fmla="*/ 6146799 w 6705599"/>
              <a:gd name="connsiteY21" fmla="*/ 4185761 h 4185761"/>
              <a:gd name="connsiteX22" fmla="*/ 5722111 w 6705599"/>
              <a:gd name="connsiteY22" fmla="*/ 4185761 h 4185761"/>
              <a:gd name="connsiteX23" fmla="*/ 5230367 w 6705599"/>
              <a:gd name="connsiteY23" fmla="*/ 4185761 h 4185761"/>
              <a:gd name="connsiteX24" fmla="*/ 4872735 w 6705599"/>
              <a:gd name="connsiteY24" fmla="*/ 4185761 h 4185761"/>
              <a:gd name="connsiteX25" fmla="*/ 4515103 w 6705599"/>
              <a:gd name="connsiteY25" fmla="*/ 4185761 h 4185761"/>
              <a:gd name="connsiteX26" fmla="*/ 4023359 w 6705599"/>
              <a:gd name="connsiteY26" fmla="*/ 4185761 h 4185761"/>
              <a:gd name="connsiteX27" fmla="*/ 3464559 w 6705599"/>
              <a:gd name="connsiteY27" fmla="*/ 4185761 h 4185761"/>
              <a:gd name="connsiteX28" fmla="*/ 3039872 w 6705599"/>
              <a:gd name="connsiteY28" fmla="*/ 4185761 h 4185761"/>
              <a:gd name="connsiteX29" fmla="*/ 2481072 w 6705599"/>
              <a:gd name="connsiteY29" fmla="*/ 4185761 h 4185761"/>
              <a:gd name="connsiteX30" fmla="*/ 1788160 w 6705599"/>
              <a:gd name="connsiteY30" fmla="*/ 4185761 h 4185761"/>
              <a:gd name="connsiteX31" fmla="*/ 1363472 w 6705599"/>
              <a:gd name="connsiteY31" fmla="*/ 4185761 h 4185761"/>
              <a:gd name="connsiteX32" fmla="*/ 871728 w 6705599"/>
              <a:gd name="connsiteY32" fmla="*/ 4185761 h 4185761"/>
              <a:gd name="connsiteX33" fmla="*/ 0 w 6705599"/>
              <a:gd name="connsiteY33" fmla="*/ 4185761 h 4185761"/>
              <a:gd name="connsiteX34" fmla="*/ 0 w 6705599"/>
              <a:gd name="connsiteY34" fmla="*/ 3504080 h 4185761"/>
              <a:gd name="connsiteX35" fmla="*/ 0 w 6705599"/>
              <a:gd name="connsiteY35" fmla="*/ 2947972 h 4185761"/>
              <a:gd name="connsiteX36" fmla="*/ 0 w 6705599"/>
              <a:gd name="connsiteY36" fmla="*/ 2350006 h 4185761"/>
              <a:gd name="connsiteX37" fmla="*/ 0 w 6705599"/>
              <a:gd name="connsiteY37" fmla="*/ 1752040 h 4185761"/>
              <a:gd name="connsiteX38" fmla="*/ 0 w 6705599"/>
              <a:gd name="connsiteY38" fmla="*/ 1070359 h 4185761"/>
              <a:gd name="connsiteX39" fmla="*/ 0 w 6705599"/>
              <a:gd name="connsiteY39" fmla="*/ 514251 h 4185761"/>
              <a:gd name="connsiteX40" fmla="*/ 0 w 6705599"/>
              <a:gd name="connsiteY40" fmla="*/ 0 h 418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705599" h="4185761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20665" y="219997"/>
                  <a:pt x="6671475" y="508688"/>
                  <a:pt x="6705599" y="639823"/>
                </a:cubicBezTo>
                <a:cubicBezTo>
                  <a:pt x="6739723" y="770958"/>
                  <a:pt x="6704564" y="991133"/>
                  <a:pt x="6705599" y="1237789"/>
                </a:cubicBezTo>
                <a:cubicBezTo>
                  <a:pt x="6706634" y="1484445"/>
                  <a:pt x="6652322" y="1707158"/>
                  <a:pt x="6705599" y="1835755"/>
                </a:cubicBezTo>
                <a:cubicBezTo>
                  <a:pt x="6758876" y="1964352"/>
                  <a:pt x="6645348" y="2281702"/>
                  <a:pt x="6705599" y="2433721"/>
                </a:cubicBezTo>
                <a:cubicBezTo>
                  <a:pt x="6765850" y="2585740"/>
                  <a:pt x="6643883" y="2836292"/>
                  <a:pt x="6705599" y="3031687"/>
                </a:cubicBezTo>
                <a:cubicBezTo>
                  <a:pt x="6767315" y="3227082"/>
                  <a:pt x="6645222" y="3428889"/>
                  <a:pt x="6705599" y="3671510"/>
                </a:cubicBezTo>
                <a:cubicBezTo>
                  <a:pt x="6765976" y="3914131"/>
                  <a:pt x="6669316" y="4030021"/>
                  <a:pt x="6705599" y="4185761"/>
                </a:cubicBezTo>
                <a:cubicBezTo>
                  <a:pt x="6493002" y="4195808"/>
                  <a:pt x="6342635" y="4161843"/>
                  <a:pt x="6146799" y="4185761"/>
                </a:cubicBezTo>
                <a:cubicBezTo>
                  <a:pt x="5950963" y="4209679"/>
                  <a:pt x="5830300" y="4162003"/>
                  <a:pt x="5722111" y="4185761"/>
                </a:cubicBezTo>
                <a:cubicBezTo>
                  <a:pt x="5613922" y="4209519"/>
                  <a:pt x="5475609" y="4152442"/>
                  <a:pt x="5230367" y="4185761"/>
                </a:cubicBezTo>
                <a:cubicBezTo>
                  <a:pt x="4985125" y="4219080"/>
                  <a:pt x="4992745" y="4157639"/>
                  <a:pt x="4872735" y="4185761"/>
                </a:cubicBezTo>
                <a:cubicBezTo>
                  <a:pt x="4752725" y="4213883"/>
                  <a:pt x="4622276" y="4158706"/>
                  <a:pt x="4515103" y="4185761"/>
                </a:cubicBezTo>
                <a:cubicBezTo>
                  <a:pt x="4407930" y="4212816"/>
                  <a:pt x="4238758" y="4143667"/>
                  <a:pt x="4023359" y="4185761"/>
                </a:cubicBezTo>
                <a:cubicBezTo>
                  <a:pt x="3807960" y="4227855"/>
                  <a:pt x="3655661" y="4160583"/>
                  <a:pt x="3464559" y="4185761"/>
                </a:cubicBezTo>
                <a:cubicBezTo>
                  <a:pt x="3273457" y="4210939"/>
                  <a:pt x="3244749" y="4138748"/>
                  <a:pt x="3039872" y="4185761"/>
                </a:cubicBezTo>
                <a:cubicBezTo>
                  <a:pt x="2834995" y="4232774"/>
                  <a:pt x="2644940" y="4138208"/>
                  <a:pt x="2481072" y="4185761"/>
                </a:cubicBezTo>
                <a:cubicBezTo>
                  <a:pt x="2317204" y="4233314"/>
                  <a:pt x="2017553" y="4137930"/>
                  <a:pt x="1788160" y="4185761"/>
                </a:cubicBezTo>
                <a:cubicBezTo>
                  <a:pt x="1558767" y="4233592"/>
                  <a:pt x="1477216" y="4137407"/>
                  <a:pt x="1363472" y="4185761"/>
                </a:cubicBezTo>
                <a:cubicBezTo>
                  <a:pt x="1249728" y="4234115"/>
                  <a:pt x="1012163" y="4177339"/>
                  <a:pt x="871728" y="4185761"/>
                </a:cubicBezTo>
                <a:cubicBezTo>
                  <a:pt x="731293" y="4194183"/>
                  <a:pt x="266450" y="4123566"/>
                  <a:pt x="0" y="4185761"/>
                </a:cubicBezTo>
                <a:cubicBezTo>
                  <a:pt x="-24802" y="3888972"/>
                  <a:pt x="40873" y="3844624"/>
                  <a:pt x="0" y="3504080"/>
                </a:cubicBezTo>
                <a:cubicBezTo>
                  <a:pt x="-40873" y="3163536"/>
                  <a:pt x="52911" y="3103099"/>
                  <a:pt x="0" y="2947972"/>
                </a:cubicBezTo>
                <a:cubicBezTo>
                  <a:pt x="-52911" y="2792845"/>
                  <a:pt x="22211" y="2625398"/>
                  <a:pt x="0" y="2350006"/>
                </a:cubicBezTo>
                <a:cubicBezTo>
                  <a:pt x="-22211" y="2074614"/>
                  <a:pt x="65837" y="1918819"/>
                  <a:pt x="0" y="1752040"/>
                </a:cubicBezTo>
                <a:cubicBezTo>
                  <a:pt x="-65837" y="1585261"/>
                  <a:pt x="79414" y="1358231"/>
                  <a:pt x="0" y="1070359"/>
                </a:cubicBezTo>
                <a:cubicBezTo>
                  <a:pt x="-79414" y="782487"/>
                  <a:pt x="34633" y="764842"/>
                  <a:pt x="0" y="514251"/>
                </a:cubicBezTo>
                <a:cubicBezTo>
                  <a:pt x="-34633" y="263660"/>
                  <a:pt x="36066" y="191780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400" b="0" i="0" dirty="0">
                <a:effectLst/>
                <a:latin typeface="inherit"/>
              </a:rPr>
              <a:t>احنا عارفين ان </a:t>
            </a:r>
            <a:r>
              <a:rPr lang="en-US" sz="1400" b="0" i="0" dirty="0" err="1">
                <a:effectLst/>
                <a:latin typeface="inherit"/>
              </a:rPr>
              <a:t>oop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يعني مجموعه من ال </a:t>
            </a:r>
            <a:r>
              <a:rPr lang="en-US" sz="1400" b="0" i="0" dirty="0">
                <a:effectLst/>
                <a:latin typeface="inherit"/>
              </a:rPr>
              <a:t>classes </a:t>
            </a:r>
            <a:r>
              <a:rPr lang="ar-EG" sz="1400" b="0" i="0" dirty="0" err="1">
                <a:effectLst/>
                <a:latin typeface="inherit"/>
              </a:rPr>
              <a:t>واتكلمنا</a:t>
            </a:r>
            <a:r>
              <a:rPr lang="ar-EG" sz="1400" b="0" i="0" dirty="0">
                <a:effectLst/>
                <a:latin typeface="inherit"/>
              </a:rPr>
              <a:t> عن مبادئ ال </a:t>
            </a:r>
            <a:r>
              <a:rPr lang="en-US" sz="1400" b="0" i="0" dirty="0" err="1">
                <a:effectLst/>
                <a:latin typeface="inherit"/>
              </a:rPr>
              <a:t>oop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واللي ممكن اطبقها ع ال </a:t>
            </a:r>
            <a:r>
              <a:rPr lang="en-US" sz="1400" b="0" i="0" dirty="0">
                <a:effectLst/>
                <a:latin typeface="inherit"/>
              </a:rPr>
              <a:t>classes </a:t>
            </a:r>
            <a:r>
              <a:rPr lang="ar-EG" sz="1400" b="0" i="0" dirty="0">
                <a:effectLst/>
                <a:latin typeface="inherit"/>
              </a:rPr>
              <a:t>ده عشان تساعدني في حاجات كتير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نتكلم بقا ع التصميم اللي بنشوف بيها ال </a:t>
            </a:r>
            <a:r>
              <a:rPr lang="en-US" sz="1400" b="0" i="0" dirty="0">
                <a:effectLst/>
                <a:latin typeface="inherit"/>
              </a:rPr>
              <a:t>classes </a:t>
            </a:r>
            <a:r>
              <a:rPr lang="ar-EG" sz="1400" b="0" i="0" dirty="0">
                <a:effectLst/>
                <a:latin typeface="inherit"/>
              </a:rPr>
              <a:t>ده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ال </a:t>
            </a:r>
            <a:r>
              <a:rPr lang="en-US" sz="1400" b="1" i="0" dirty="0">
                <a:effectLst/>
                <a:latin typeface="inherit"/>
              </a:rPr>
              <a:t>classes design </a:t>
            </a:r>
            <a:r>
              <a:rPr lang="ar-EG" sz="1400" b="0" i="0" dirty="0">
                <a:effectLst/>
                <a:latin typeface="inherit"/>
              </a:rPr>
              <a:t>من اسمه </a:t>
            </a:r>
            <a:r>
              <a:rPr lang="ar-EG" sz="1400" b="0" i="0" dirty="0" err="1">
                <a:effectLst/>
                <a:latin typeface="inherit"/>
              </a:rPr>
              <a:t>بيعمل</a:t>
            </a:r>
            <a:r>
              <a:rPr lang="ar-EG" sz="1400" b="0" i="0" dirty="0">
                <a:effectLst/>
                <a:latin typeface="inherit"/>
              </a:rPr>
              <a:t> تصميم معين </a:t>
            </a:r>
            <a:r>
              <a:rPr lang="ar-EG" sz="1400" b="0" i="0" dirty="0" err="1">
                <a:effectLst/>
                <a:latin typeface="inherit"/>
              </a:rPr>
              <a:t>لل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classes </a:t>
            </a:r>
            <a:r>
              <a:rPr lang="ar-EG" sz="1400" b="0" i="0" dirty="0">
                <a:effectLst/>
                <a:latin typeface="inherit"/>
              </a:rPr>
              <a:t>ده يعني بحدد مجموعه من القواعد امشي عليها  في ال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>
                <a:effectLst/>
                <a:latin typeface="inherit"/>
              </a:rPr>
              <a:t>ده </a:t>
            </a:r>
            <a:r>
              <a:rPr lang="ar-EG" sz="1400" b="0" i="0" dirty="0" err="1">
                <a:effectLst/>
                <a:latin typeface="inherit"/>
              </a:rPr>
              <a:t>وماينفعش</a:t>
            </a:r>
            <a:r>
              <a:rPr lang="ar-EG" sz="1400" b="0" i="0" dirty="0">
                <a:effectLst/>
                <a:latin typeface="inherit"/>
              </a:rPr>
              <a:t> اخرج عن اي قاعده زي ال </a:t>
            </a:r>
            <a:r>
              <a:rPr lang="en-US" sz="1400" b="0" i="0" dirty="0">
                <a:effectLst/>
                <a:latin typeface="inherit"/>
              </a:rPr>
              <a:t>architecture pattern </a:t>
            </a:r>
            <a:r>
              <a:rPr lang="ar-EG" sz="1400" b="0" i="0" dirty="0">
                <a:effectLst/>
                <a:latin typeface="inherit"/>
              </a:rPr>
              <a:t>و ال </a:t>
            </a:r>
            <a:r>
              <a:rPr lang="en-US" sz="1400" b="0" i="0" dirty="0">
                <a:effectLst/>
                <a:latin typeface="inherit"/>
              </a:rPr>
              <a:t>design pattern </a:t>
            </a:r>
            <a:r>
              <a:rPr lang="ar-EG" sz="1400" b="0" i="0" dirty="0">
                <a:effectLst/>
                <a:latin typeface="inherit"/>
              </a:rPr>
              <a:t>كده قولنا انهم </a:t>
            </a:r>
            <a:r>
              <a:rPr lang="ar-EG" sz="1400" b="0" i="0" dirty="0" err="1">
                <a:effectLst/>
                <a:latin typeface="inherit"/>
              </a:rPr>
              <a:t>بيدوني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design </a:t>
            </a:r>
            <a:r>
              <a:rPr lang="ar-EG" sz="1400" b="0" i="0" dirty="0">
                <a:effectLst/>
                <a:latin typeface="inherit"/>
              </a:rPr>
              <a:t>او </a:t>
            </a:r>
            <a:r>
              <a:rPr lang="en-US" sz="1400" b="0" i="0" dirty="0">
                <a:effectLst/>
                <a:latin typeface="inherit"/>
              </a:rPr>
              <a:t>solution </a:t>
            </a:r>
            <a:r>
              <a:rPr lang="ar-EG" sz="1400" b="0" i="0" dirty="0">
                <a:effectLst/>
                <a:latin typeface="inherit"/>
              </a:rPr>
              <a:t>ل </a:t>
            </a:r>
            <a:r>
              <a:rPr lang="en-US" sz="1400" b="0" i="0" dirty="0">
                <a:effectLst/>
                <a:latin typeface="inherit"/>
              </a:rPr>
              <a:t>problem </a:t>
            </a:r>
            <a:r>
              <a:rPr lang="ar-EG" sz="1400" b="0" i="0" dirty="0">
                <a:effectLst/>
                <a:latin typeface="inherit"/>
              </a:rPr>
              <a:t>معينه (هنتكلم عنهم بعدين بإذن الله) نفس </a:t>
            </a:r>
            <a:r>
              <a:rPr lang="ar-EG" sz="1400" b="0" i="0" dirty="0" err="1">
                <a:effectLst/>
                <a:latin typeface="inherit"/>
              </a:rPr>
              <a:t>الشئ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بالظبط</a:t>
            </a:r>
            <a:r>
              <a:rPr lang="ar-EG" sz="1400" b="0" i="0" dirty="0">
                <a:effectLst/>
                <a:latin typeface="inherit"/>
              </a:rPr>
              <a:t> في ال </a:t>
            </a:r>
            <a:r>
              <a:rPr lang="en-US" sz="1400" b="0" i="0" dirty="0">
                <a:effectLst/>
                <a:latin typeface="inherit"/>
              </a:rPr>
              <a:t>classes design </a:t>
            </a:r>
            <a:r>
              <a:rPr lang="ar-EG" sz="1400" b="1" i="0" dirty="0" err="1">
                <a:effectLst/>
                <a:latin typeface="inherit"/>
              </a:rPr>
              <a:t>بيحددلي</a:t>
            </a:r>
            <a:r>
              <a:rPr lang="en-US" sz="1400" b="1" i="0" dirty="0">
                <a:effectLst/>
                <a:latin typeface="inherit"/>
              </a:rPr>
              <a:t>structure </a:t>
            </a:r>
            <a:r>
              <a:rPr lang="ar-EG" sz="1400" b="1" i="0" dirty="0">
                <a:effectLst/>
                <a:latin typeface="inherit"/>
              </a:rPr>
              <a:t>معين للكلاس امشي عليه وبيكون </a:t>
            </a:r>
            <a:r>
              <a:rPr lang="en-US" sz="1400" b="1" i="0" dirty="0">
                <a:effectLst/>
                <a:latin typeface="inherit"/>
              </a:rPr>
              <a:t>design </a:t>
            </a:r>
            <a:r>
              <a:rPr lang="ar-EG" sz="1400" b="1" i="0" dirty="0" err="1">
                <a:effectLst/>
                <a:latin typeface="inherit"/>
              </a:rPr>
              <a:t>بينفذلي</a:t>
            </a:r>
            <a:r>
              <a:rPr lang="ar-EG" sz="1400" b="1" i="0" dirty="0">
                <a:effectLst/>
                <a:latin typeface="inherit"/>
              </a:rPr>
              <a:t> حاجه معينه عشان احسن جوده البرنامج</a:t>
            </a:r>
            <a:r>
              <a:rPr lang="ar-EG" sz="1400" b="0" i="0" dirty="0">
                <a:effectLst/>
                <a:latin typeface="inherit"/>
              </a:rPr>
              <a:t> وده يعتبر مبدأ مهم جداً في ال </a:t>
            </a:r>
            <a:r>
              <a:rPr lang="en-US" sz="1400" b="0" i="0" dirty="0" err="1">
                <a:effectLst/>
                <a:latin typeface="inherit"/>
              </a:rPr>
              <a:t>oop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واللي هيا ال </a:t>
            </a:r>
            <a:r>
              <a:rPr lang="en-US" sz="1400" b="1" i="0" dirty="0">
                <a:effectLst/>
                <a:latin typeface="inherit"/>
              </a:rPr>
              <a:t>SOLID</a:t>
            </a:r>
            <a:r>
              <a:rPr lang="ar-EG" sz="1400" b="1" i="0" dirty="0">
                <a:effectLst/>
                <a:latin typeface="inherit"/>
              </a:rPr>
              <a:t> </a:t>
            </a:r>
            <a:r>
              <a:rPr lang="en-US" sz="1400" b="1" i="0" dirty="0">
                <a:effectLst/>
                <a:latin typeface="inherit"/>
              </a:rPr>
              <a:t> </a:t>
            </a:r>
            <a:r>
              <a:rPr lang="ar-EG" sz="1400" b="1" i="0" dirty="0">
                <a:effectLst/>
                <a:latin typeface="inherit"/>
              </a:rPr>
              <a:t>كل حرف من </a:t>
            </a:r>
            <a:r>
              <a:rPr lang="ar-EG" sz="1400" b="1" i="0" dirty="0" err="1">
                <a:effectLst/>
                <a:latin typeface="inherit"/>
              </a:rPr>
              <a:t>الكلمه</a:t>
            </a:r>
            <a:r>
              <a:rPr lang="ar-EG" sz="1400" b="1" i="0" dirty="0">
                <a:effectLst/>
                <a:latin typeface="inherit"/>
              </a:rPr>
              <a:t> ده اختصار ل </a:t>
            </a:r>
            <a:r>
              <a:rPr lang="en-US" sz="1400" b="1" i="0" dirty="0">
                <a:effectLst/>
                <a:latin typeface="inherit"/>
              </a:rPr>
              <a:t>design </a:t>
            </a:r>
            <a:r>
              <a:rPr lang="ar-EG" sz="1400" b="1" i="0" dirty="0">
                <a:effectLst/>
                <a:latin typeface="inherit"/>
              </a:rPr>
              <a:t>معين 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1" i="0" dirty="0">
                <a:effectLst/>
                <a:latin typeface="inherit"/>
              </a:rPr>
              <a:t>*</a:t>
            </a:r>
            <a:r>
              <a:rPr lang="en-US" sz="1400" b="1" i="0" dirty="0">
                <a:effectLst/>
                <a:latin typeface="inherit"/>
              </a:rPr>
              <a:t>S* : single personality principle</a:t>
            </a:r>
          </a:p>
          <a:p>
            <a:pPr algn="r" rtl="1"/>
            <a:r>
              <a:rPr lang="en-US" sz="1400" b="1" i="0" dirty="0">
                <a:effectLst/>
                <a:latin typeface="inherit"/>
              </a:rPr>
              <a:t>*O* : open-closed principle</a:t>
            </a:r>
          </a:p>
          <a:p>
            <a:pPr algn="r" rtl="1"/>
            <a:r>
              <a:rPr lang="en-US" sz="1400" b="1" i="0" dirty="0">
                <a:effectLst/>
                <a:latin typeface="inherit"/>
              </a:rPr>
              <a:t>*L* : </a:t>
            </a:r>
            <a:r>
              <a:rPr lang="en-US" sz="1400" b="1" i="0" dirty="0" err="1">
                <a:effectLst/>
                <a:latin typeface="inherit"/>
              </a:rPr>
              <a:t>liskov</a:t>
            </a:r>
            <a:r>
              <a:rPr lang="en-US" sz="1400" b="1" i="0" dirty="0">
                <a:effectLst/>
                <a:latin typeface="inherit"/>
              </a:rPr>
              <a:t> substitution principle</a:t>
            </a:r>
          </a:p>
          <a:p>
            <a:pPr algn="r" rtl="1"/>
            <a:r>
              <a:rPr lang="en-US" sz="1400" b="1" i="0" dirty="0">
                <a:effectLst/>
                <a:latin typeface="inherit"/>
              </a:rPr>
              <a:t>*I* : interface segregation principle</a:t>
            </a:r>
          </a:p>
          <a:p>
            <a:pPr algn="r" rtl="1"/>
            <a:r>
              <a:rPr lang="en-US" sz="1400" b="1" i="0" dirty="0">
                <a:effectLst/>
                <a:latin typeface="inherit"/>
              </a:rPr>
              <a:t>*D* : dependency inversion principle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ده مجموعة من المبادئ اللي لازم اوفرها في اي كود وهدفها الأساسي انها </a:t>
            </a:r>
            <a:r>
              <a:rPr lang="ar-EG" sz="1400" b="0" i="0" dirty="0" err="1">
                <a:effectLst/>
                <a:latin typeface="inherit"/>
              </a:rPr>
              <a:t>بتقلل</a:t>
            </a:r>
            <a:r>
              <a:rPr lang="ar-EG" sz="1400" b="0" i="0" dirty="0">
                <a:effectLst/>
                <a:latin typeface="inherit"/>
              </a:rPr>
              <a:t> الترابط بين ال </a:t>
            </a:r>
            <a:r>
              <a:rPr lang="en-US" sz="1400" b="0" i="0" dirty="0">
                <a:effectLst/>
                <a:latin typeface="inherit"/>
              </a:rPr>
              <a:t>classes </a:t>
            </a:r>
            <a:r>
              <a:rPr lang="ar-EG" sz="1400" b="0" i="0" dirty="0" err="1">
                <a:effectLst/>
                <a:latin typeface="inherit"/>
              </a:rPr>
              <a:t>وبيقلل</a:t>
            </a:r>
            <a:r>
              <a:rPr lang="ar-EG" sz="1400" b="0" i="0" dirty="0">
                <a:effectLst/>
                <a:latin typeface="inherit"/>
              </a:rPr>
              <a:t> حدوث ال </a:t>
            </a:r>
            <a:r>
              <a:rPr lang="en-US" sz="1400" b="0" i="0" dirty="0">
                <a:effectLst/>
                <a:latin typeface="inherit"/>
              </a:rPr>
              <a:t>c</a:t>
            </a:r>
            <a:r>
              <a:rPr lang="en-US" sz="1400" b="1" i="0" dirty="0">
                <a:effectLst/>
                <a:latin typeface="inherit"/>
              </a:rPr>
              <a:t>oupling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بينهم (</a:t>
            </a:r>
            <a:r>
              <a:rPr lang="ar-EG" sz="1400" b="1" i="0" dirty="0">
                <a:effectLst/>
                <a:latin typeface="inherit"/>
              </a:rPr>
              <a:t>يعني بقلل فكرة ان لو عملت اي تعديل في اي كلاس </a:t>
            </a:r>
            <a:r>
              <a:rPr lang="ar-EG" sz="1400" b="1" i="0" dirty="0" err="1">
                <a:effectLst/>
                <a:latin typeface="inherit"/>
              </a:rPr>
              <a:t>مكنش</a:t>
            </a:r>
            <a:r>
              <a:rPr lang="ar-EG" sz="1400" b="1" i="0" dirty="0">
                <a:effectLst/>
                <a:latin typeface="inherit"/>
              </a:rPr>
              <a:t> مضطرة اعدل في </a:t>
            </a:r>
            <a:r>
              <a:rPr lang="en-US" sz="1400" b="1" i="0" dirty="0">
                <a:effectLst/>
                <a:latin typeface="inherit"/>
              </a:rPr>
              <a:t>classes </a:t>
            </a:r>
            <a:r>
              <a:rPr lang="ar-EG" sz="1400" b="1" i="0" dirty="0" err="1">
                <a:effectLst/>
                <a:latin typeface="inherit"/>
              </a:rPr>
              <a:t>تانيه</a:t>
            </a:r>
            <a:r>
              <a:rPr lang="ar-EG" sz="1400" b="0" i="0" dirty="0">
                <a:effectLst/>
                <a:latin typeface="inherit"/>
              </a:rPr>
              <a:t> ممكن نبقا نتكلم بالتفاصيل اكتر عن ال </a:t>
            </a:r>
            <a:r>
              <a:rPr lang="en-US" sz="1400" b="0" i="0" dirty="0">
                <a:effectLst/>
                <a:latin typeface="inherit"/>
              </a:rPr>
              <a:t>coupling </a:t>
            </a:r>
            <a:r>
              <a:rPr lang="ar-EG" sz="1400" b="0" i="0" dirty="0">
                <a:effectLst/>
                <a:latin typeface="inherit"/>
              </a:rPr>
              <a:t>بعدين ان شاء الله)  وده طبعاً </a:t>
            </a:r>
            <a:r>
              <a:rPr lang="ar-EG" sz="1400" b="0" i="0" dirty="0" err="1">
                <a:effectLst/>
                <a:latin typeface="inherit"/>
              </a:rPr>
              <a:t>بيخلي</a:t>
            </a:r>
            <a:r>
              <a:rPr lang="ar-EG" sz="1400" b="0" i="0" dirty="0">
                <a:effectLst/>
                <a:latin typeface="inherit"/>
              </a:rPr>
              <a:t> الكود </a:t>
            </a:r>
            <a:r>
              <a:rPr lang="ar-EG" sz="1400" b="0" i="0" dirty="0" err="1">
                <a:effectLst/>
                <a:latin typeface="inherit"/>
              </a:rPr>
              <a:t>بتاعي</a:t>
            </a:r>
            <a:r>
              <a:rPr lang="ar-EG" sz="1400" b="0" i="0" dirty="0">
                <a:effectLst/>
                <a:latin typeface="inherit"/>
              </a:rPr>
              <a:t> ليه مزايا </a:t>
            </a:r>
            <a:r>
              <a:rPr lang="ar-EG" sz="1400" b="0" i="0" dirty="0" err="1">
                <a:effectLst/>
                <a:latin typeface="inherit"/>
              </a:rPr>
              <a:t>زى</a:t>
            </a:r>
            <a:r>
              <a:rPr lang="ar-EG" sz="1400" b="0" i="0" dirty="0">
                <a:effectLst/>
                <a:latin typeface="inherit"/>
              </a:rPr>
              <a:t> ال </a:t>
            </a:r>
            <a:r>
              <a:rPr lang="en-US" sz="1400" b="0" i="0" dirty="0">
                <a:effectLst/>
                <a:latin typeface="inherit"/>
              </a:rPr>
              <a:t>reusability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 </a:t>
            </a:r>
            <a:r>
              <a:rPr lang="en-US" sz="1400" b="0" i="0" dirty="0">
                <a:effectLst/>
                <a:latin typeface="inherit"/>
              </a:rPr>
              <a:t>flexibility </a:t>
            </a:r>
            <a:r>
              <a:rPr lang="ar-EG" sz="1400" b="0" i="0" dirty="0">
                <a:effectLst/>
                <a:latin typeface="inherit"/>
              </a:rPr>
              <a:t>وده كانت مقدمه </a:t>
            </a:r>
            <a:r>
              <a:rPr lang="ar-EG" sz="1400" b="0" i="0" dirty="0" err="1">
                <a:effectLst/>
                <a:latin typeface="inherit"/>
              </a:rPr>
              <a:t>بسيطه</a:t>
            </a:r>
            <a:r>
              <a:rPr lang="ar-EG" sz="1400" b="0" i="0" dirty="0">
                <a:effectLst/>
                <a:latin typeface="inherit"/>
              </a:rPr>
              <a:t> قد كده 🤏🏻 عن ال *</a:t>
            </a:r>
            <a:r>
              <a:rPr lang="en-US" sz="1400" b="0" i="0" dirty="0">
                <a:effectLst/>
                <a:latin typeface="inherit"/>
              </a:rPr>
              <a:t>SOLID* </a:t>
            </a:r>
            <a:r>
              <a:rPr lang="ar-EG" sz="1400" b="0" i="0" dirty="0" err="1">
                <a:effectLst/>
                <a:latin typeface="inherit"/>
              </a:rPr>
              <a:t>هنبدا</a:t>
            </a:r>
            <a:r>
              <a:rPr lang="ar-EG" sz="1400" b="0" i="0" dirty="0">
                <a:effectLst/>
                <a:latin typeface="inherit"/>
              </a:rPr>
              <a:t> من </a:t>
            </a:r>
            <a:r>
              <a:rPr lang="ar-EG" sz="1400" b="0" i="0" dirty="0" err="1">
                <a:effectLst/>
                <a:latin typeface="inherit"/>
              </a:rPr>
              <a:t>المره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الجايه</a:t>
            </a:r>
            <a:r>
              <a:rPr lang="ar-EG" sz="1400" b="0" i="0" dirty="0">
                <a:effectLst/>
                <a:latin typeface="inherit"/>
              </a:rPr>
              <a:t> ان شاء الله نتكلم عن كل حرف بالتفصيل </a:t>
            </a:r>
            <a:endParaRPr lang="en-US" sz="1400" b="0" i="0" dirty="0">
              <a:effectLst/>
              <a:latin typeface="inherit"/>
            </a:endParaRPr>
          </a:p>
        </p:txBody>
      </p:sp>
      <p:pic>
        <p:nvPicPr>
          <p:cNvPr id="3074" name="Picture 2" descr="No photo description available.">
            <a:extLst>
              <a:ext uri="{FF2B5EF4-FFF2-40B4-BE49-F238E27FC236}">
                <a16:creationId xmlns:a16="http://schemas.microsoft.com/office/drawing/2014/main" id="{E213C4B4-67FD-5676-A51D-0DDAAB21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135583"/>
            <a:ext cx="6858000" cy="253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77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6555641"/>
          </a:xfrm>
          <a:custGeom>
            <a:avLst/>
            <a:gdLst>
              <a:gd name="connsiteX0" fmla="*/ 0 w 6705599"/>
              <a:gd name="connsiteY0" fmla="*/ 0 h 6555641"/>
              <a:gd name="connsiteX1" fmla="*/ 357632 w 6705599"/>
              <a:gd name="connsiteY1" fmla="*/ 0 h 6555641"/>
              <a:gd name="connsiteX2" fmla="*/ 916432 w 6705599"/>
              <a:gd name="connsiteY2" fmla="*/ 0 h 6555641"/>
              <a:gd name="connsiteX3" fmla="*/ 1341120 w 6705599"/>
              <a:gd name="connsiteY3" fmla="*/ 0 h 6555641"/>
              <a:gd name="connsiteX4" fmla="*/ 2034032 w 6705599"/>
              <a:gd name="connsiteY4" fmla="*/ 0 h 6555641"/>
              <a:gd name="connsiteX5" fmla="*/ 2458720 w 6705599"/>
              <a:gd name="connsiteY5" fmla="*/ 0 h 6555641"/>
              <a:gd name="connsiteX6" fmla="*/ 2816352 w 6705599"/>
              <a:gd name="connsiteY6" fmla="*/ 0 h 6555641"/>
              <a:gd name="connsiteX7" fmla="*/ 3509263 w 6705599"/>
              <a:gd name="connsiteY7" fmla="*/ 0 h 6555641"/>
              <a:gd name="connsiteX8" fmla="*/ 3933951 w 6705599"/>
              <a:gd name="connsiteY8" fmla="*/ 0 h 6555641"/>
              <a:gd name="connsiteX9" fmla="*/ 4425695 w 6705599"/>
              <a:gd name="connsiteY9" fmla="*/ 0 h 6555641"/>
              <a:gd name="connsiteX10" fmla="*/ 4984495 w 6705599"/>
              <a:gd name="connsiteY10" fmla="*/ 0 h 6555641"/>
              <a:gd name="connsiteX11" fmla="*/ 5677407 w 6705599"/>
              <a:gd name="connsiteY11" fmla="*/ 0 h 6555641"/>
              <a:gd name="connsiteX12" fmla="*/ 6035039 w 6705599"/>
              <a:gd name="connsiteY12" fmla="*/ 0 h 6555641"/>
              <a:gd name="connsiteX13" fmla="*/ 6705599 w 6705599"/>
              <a:gd name="connsiteY13" fmla="*/ 0 h 6555641"/>
              <a:gd name="connsiteX14" fmla="*/ 6705599 w 6705599"/>
              <a:gd name="connsiteY14" fmla="*/ 661524 h 6555641"/>
              <a:gd name="connsiteX15" fmla="*/ 6705599 w 6705599"/>
              <a:gd name="connsiteY15" fmla="*/ 1257491 h 6555641"/>
              <a:gd name="connsiteX16" fmla="*/ 6705599 w 6705599"/>
              <a:gd name="connsiteY16" fmla="*/ 1853459 h 6555641"/>
              <a:gd name="connsiteX17" fmla="*/ 6705599 w 6705599"/>
              <a:gd name="connsiteY17" fmla="*/ 2449426 h 6555641"/>
              <a:gd name="connsiteX18" fmla="*/ 6705599 w 6705599"/>
              <a:gd name="connsiteY18" fmla="*/ 3045393 h 6555641"/>
              <a:gd name="connsiteX19" fmla="*/ 6705599 w 6705599"/>
              <a:gd name="connsiteY19" fmla="*/ 3706917 h 6555641"/>
              <a:gd name="connsiteX20" fmla="*/ 6705599 w 6705599"/>
              <a:gd name="connsiteY20" fmla="*/ 4302884 h 6555641"/>
              <a:gd name="connsiteX21" fmla="*/ 6705599 w 6705599"/>
              <a:gd name="connsiteY21" fmla="*/ 4898852 h 6555641"/>
              <a:gd name="connsiteX22" fmla="*/ 6705599 w 6705599"/>
              <a:gd name="connsiteY22" fmla="*/ 5560376 h 6555641"/>
              <a:gd name="connsiteX23" fmla="*/ 6705599 w 6705599"/>
              <a:gd name="connsiteY23" fmla="*/ 6555641 h 6555641"/>
              <a:gd name="connsiteX24" fmla="*/ 6012687 w 6705599"/>
              <a:gd name="connsiteY24" fmla="*/ 6555641 h 6555641"/>
              <a:gd name="connsiteX25" fmla="*/ 5655055 w 6705599"/>
              <a:gd name="connsiteY25" fmla="*/ 6555641 h 6555641"/>
              <a:gd name="connsiteX26" fmla="*/ 5163311 w 6705599"/>
              <a:gd name="connsiteY26" fmla="*/ 6555641 h 6555641"/>
              <a:gd name="connsiteX27" fmla="*/ 4604511 w 6705599"/>
              <a:gd name="connsiteY27" fmla="*/ 6555641 h 6555641"/>
              <a:gd name="connsiteX28" fmla="*/ 4179823 w 6705599"/>
              <a:gd name="connsiteY28" fmla="*/ 6555641 h 6555641"/>
              <a:gd name="connsiteX29" fmla="*/ 3621023 w 6705599"/>
              <a:gd name="connsiteY29" fmla="*/ 6555641 h 6555641"/>
              <a:gd name="connsiteX30" fmla="*/ 2928112 w 6705599"/>
              <a:gd name="connsiteY30" fmla="*/ 6555641 h 6555641"/>
              <a:gd name="connsiteX31" fmla="*/ 2503424 w 6705599"/>
              <a:gd name="connsiteY31" fmla="*/ 6555641 h 6555641"/>
              <a:gd name="connsiteX32" fmla="*/ 2011680 w 6705599"/>
              <a:gd name="connsiteY32" fmla="*/ 6555641 h 6555641"/>
              <a:gd name="connsiteX33" fmla="*/ 1318768 w 6705599"/>
              <a:gd name="connsiteY33" fmla="*/ 6555641 h 6555641"/>
              <a:gd name="connsiteX34" fmla="*/ 625856 w 6705599"/>
              <a:gd name="connsiteY34" fmla="*/ 6555641 h 6555641"/>
              <a:gd name="connsiteX35" fmla="*/ 0 w 6705599"/>
              <a:gd name="connsiteY35" fmla="*/ 6555641 h 6555641"/>
              <a:gd name="connsiteX36" fmla="*/ 0 w 6705599"/>
              <a:gd name="connsiteY36" fmla="*/ 5828561 h 6555641"/>
              <a:gd name="connsiteX37" fmla="*/ 0 w 6705599"/>
              <a:gd name="connsiteY37" fmla="*/ 5232593 h 6555641"/>
              <a:gd name="connsiteX38" fmla="*/ 0 w 6705599"/>
              <a:gd name="connsiteY38" fmla="*/ 4505513 h 6555641"/>
              <a:gd name="connsiteX39" fmla="*/ 0 w 6705599"/>
              <a:gd name="connsiteY39" fmla="*/ 3975102 h 6555641"/>
              <a:gd name="connsiteX40" fmla="*/ 0 w 6705599"/>
              <a:gd name="connsiteY40" fmla="*/ 3575804 h 6555641"/>
              <a:gd name="connsiteX41" fmla="*/ 0 w 6705599"/>
              <a:gd name="connsiteY41" fmla="*/ 3045393 h 6555641"/>
              <a:gd name="connsiteX42" fmla="*/ 0 w 6705599"/>
              <a:gd name="connsiteY42" fmla="*/ 2449426 h 6555641"/>
              <a:gd name="connsiteX43" fmla="*/ 0 w 6705599"/>
              <a:gd name="connsiteY43" fmla="*/ 1787902 h 6555641"/>
              <a:gd name="connsiteX44" fmla="*/ 0 w 6705599"/>
              <a:gd name="connsiteY44" fmla="*/ 1060822 h 6555641"/>
              <a:gd name="connsiteX45" fmla="*/ 0 w 6705599"/>
              <a:gd name="connsiteY45" fmla="*/ 0 h 655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705599" h="6555641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10334" y="242559"/>
                  <a:pt x="6701744" y="503017"/>
                  <a:pt x="6705599" y="661524"/>
                </a:cubicBezTo>
                <a:cubicBezTo>
                  <a:pt x="6709454" y="820031"/>
                  <a:pt x="6642293" y="1033561"/>
                  <a:pt x="6705599" y="1257491"/>
                </a:cubicBezTo>
                <a:cubicBezTo>
                  <a:pt x="6768905" y="1481421"/>
                  <a:pt x="6678010" y="1669088"/>
                  <a:pt x="6705599" y="1853459"/>
                </a:cubicBezTo>
                <a:cubicBezTo>
                  <a:pt x="6733188" y="2037830"/>
                  <a:pt x="6635563" y="2317001"/>
                  <a:pt x="6705599" y="2449426"/>
                </a:cubicBezTo>
                <a:cubicBezTo>
                  <a:pt x="6775635" y="2581851"/>
                  <a:pt x="6692409" y="2756820"/>
                  <a:pt x="6705599" y="3045393"/>
                </a:cubicBezTo>
                <a:cubicBezTo>
                  <a:pt x="6718789" y="3333966"/>
                  <a:pt x="6644153" y="3476950"/>
                  <a:pt x="6705599" y="3706917"/>
                </a:cubicBezTo>
                <a:cubicBezTo>
                  <a:pt x="6767045" y="3936884"/>
                  <a:pt x="6697436" y="4114987"/>
                  <a:pt x="6705599" y="4302884"/>
                </a:cubicBezTo>
                <a:cubicBezTo>
                  <a:pt x="6713762" y="4490781"/>
                  <a:pt x="6671380" y="4648301"/>
                  <a:pt x="6705599" y="4898852"/>
                </a:cubicBezTo>
                <a:cubicBezTo>
                  <a:pt x="6739818" y="5149403"/>
                  <a:pt x="6627779" y="5330704"/>
                  <a:pt x="6705599" y="5560376"/>
                </a:cubicBezTo>
                <a:cubicBezTo>
                  <a:pt x="6783419" y="5790048"/>
                  <a:pt x="6620987" y="6141654"/>
                  <a:pt x="6705599" y="6555641"/>
                </a:cubicBezTo>
                <a:cubicBezTo>
                  <a:pt x="6375062" y="6589394"/>
                  <a:pt x="6227424" y="6479239"/>
                  <a:pt x="6012687" y="6555641"/>
                </a:cubicBezTo>
                <a:cubicBezTo>
                  <a:pt x="5797950" y="6632043"/>
                  <a:pt x="5762228" y="6528586"/>
                  <a:pt x="5655055" y="6555641"/>
                </a:cubicBezTo>
                <a:cubicBezTo>
                  <a:pt x="5547882" y="6582696"/>
                  <a:pt x="5378710" y="6513547"/>
                  <a:pt x="5163311" y="6555641"/>
                </a:cubicBezTo>
                <a:cubicBezTo>
                  <a:pt x="4947912" y="6597735"/>
                  <a:pt x="4795613" y="6530463"/>
                  <a:pt x="4604511" y="6555641"/>
                </a:cubicBezTo>
                <a:cubicBezTo>
                  <a:pt x="4413409" y="6580819"/>
                  <a:pt x="4387529" y="6515782"/>
                  <a:pt x="4179823" y="6555641"/>
                </a:cubicBezTo>
                <a:cubicBezTo>
                  <a:pt x="3972117" y="6595500"/>
                  <a:pt x="3784891" y="6508088"/>
                  <a:pt x="3621023" y="6555641"/>
                </a:cubicBezTo>
                <a:cubicBezTo>
                  <a:pt x="3457155" y="6603194"/>
                  <a:pt x="3154612" y="6505287"/>
                  <a:pt x="2928112" y="6555641"/>
                </a:cubicBezTo>
                <a:cubicBezTo>
                  <a:pt x="2701612" y="6605995"/>
                  <a:pt x="2617168" y="6507287"/>
                  <a:pt x="2503424" y="6555641"/>
                </a:cubicBezTo>
                <a:cubicBezTo>
                  <a:pt x="2389680" y="6603995"/>
                  <a:pt x="2152115" y="6547219"/>
                  <a:pt x="2011680" y="6555641"/>
                </a:cubicBezTo>
                <a:cubicBezTo>
                  <a:pt x="1871245" y="6564063"/>
                  <a:pt x="1618293" y="6522951"/>
                  <a:pt x="1318768" y="6555641"/>
                </a:cubicBezTo>
                <a:cubicBezTo>
                  <a:pt x="1019243" y="6588331"/>
                  <a:pt x="822040" y="6527168"/>
                  <a:pt x="625856" y="6555641"/>
                </a:cubicBezTo>
                <a:cubicBezTo>
                  <a:pt x="429672" y="6584114"/>
                  <a:pt x="142313" y="6511630"/>
                  <a:pt x="0" y="6555641"/>
                </a:cubicBezTo>
                <a:cubicBezTo>
                  <a:pt x="-78937" y="6389757"/>
                  <a:pt x="15398" y="6116893"/>
                  <a:pt x="0" y="5828561"/>
                </a:cubicBezTo>
                <a:cubicBezTo>
                  <a:pt x="-15398" y="5540229"/>
                  <a:pt x="27318" y="5484723"/>
                  <a:pt x="0" y="5232593"/>
                </a:cubicBezTo>
                <a:cubicBezTo>
                  <a:pt x="-27318" y="4980463"/>
                  <a:pt x="13257" y="4689696"/>
                  <a:pt x="0" y="4505513"/>
                </a:cubicBezTo>
                <a:cubicBezTo>
                  <a:pt x="-13257" y="4321330"/>
                  <a:pt x="11062" y="4128522"/>
                  <a:pt x="0" y="3975102"/>
                </a:cubicBezTo>
                <a:cubicBezTo>
                  <a:pt x="-11062" y="3821682"/>
                  <a:pt x="1014" y="3732014"/>
                  <a:pt x="0" y="3575804"/>
                </a:cubicBezTo>
                <a:cubicBezTo>
                  <a:pt x="-1014" y="3419594"/>
                  <a:pt x="21299" y="3227707"/>
                  <a:pt x="0" y="3045393"/>
                </a:cubicBezTo>
                <a:cubicBezTo>
                  <a:pt x="-21299" y="2863079"/>
                  <a:pt x="6856" y="2686556"/>
                  <a:pt x="0" y="2449426"/>
                </a:cubicBezTo>
                <a:cubicBezTo>
                  <a:pt x="-6856" y="2212296"/>
                  <a:pt x="2455" y="2021272"/>
                  <a:pt x="0" y="1787902"/>
                </a:cubicBezTo>
                <a:cubicBezTo>
                  <a:pt x="-2455" y="1554532"/>
                  <a:pt x="64474" y="1351518"/>
                  <a:pt x="0" y="1060822"/>
                </a:cubicBezTo>
                <a:cubicBezTo>
                  <a:pt x="-64474" y="770126"/>
                  <a:pt x="102279" y="467724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400" b="0" i="0" dirty="0">
                <a:effectLst/>
                <a:latin typeface="inherit"/>
              </a:rPr>
              <a:t>لمه تكلمنا عن ال </a:t>
            </a:r>
            <a:r>
              <a:rPr lang="en-US" sz="1400" b="0" i="0" dirty="0" err="1">
                <a:effectLst/>
                <a:latin typeface="inherit"/>
              </a:rPr>
              <a:t>oop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قولنا انه مجموعه من المبادئ </a:t>
            </a:r>
            <a:r>
              <a:rPr lang="ar-EG" sz="1400" b="0" i="0" dirty="0" err="1">
                <a:effectLst/>
                <a:latin typeface="inherit"/>
              </a:rPr>
              <a:t>بتساعدني</a:t>
            </a:r>
            <a:r>
              <a:rPr lang="ar-EG" sz="1400" b="0" i="0" dirty="0">
                <a:effectLst/>
                <a:latin typeface="inherit"/>
              </a:rPr>
              <a:t> انظم الكود </a:t>
            </a:r>
            <a:r>
              <a:rPr lang="ar-EG" sz="1400" b="0" i="0" dirty="0" err="1">
                <a:effectLst/>
                <a:latin typeface="inherit"/>
              </a:rPr>
              <a:t>بتاعي</a:t>
            </a:r>
            <a:r>
              <a:rPr lang="ar-EG" sz="1400" b="0" i="0" dirty="0">
                <a:effectLst/>
                <a:latin typeface="inherit"/>
              </a:rPr>
              <a:t> واخليه اسهل في </a:t>
            </a:r>
            <a:r>
              <a:rPr lang="en-US" sz="1400" b="0" i="0" dirty="0">
                <a:effectLst/>
                <a:latin typeface="inherit"/>
              </a:rPr>
              <a:t>maintainability </a:t>
            </a:r>
            <a:r>
              <a:rPr lang="ar-EG" sz="1400" b="0" i="0" dirty="0">
                <a:effectLst/>
                <a:latin typeface="inherit"/>
              </a:rPr>
              <a:t>و </a:t>
            </a:r>
            <a:r>
              <a:rPr lang="en-US" sz="1400" b="0" i="0" dirty="0">
                <a:effectLst/>
                <a:latin typeface="inherit"/>
              </a:rPr>
              <a:t>reliability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طب </a:t>
            </a:r>
            <a:r>
              <a:rPr lang="ar-EG" sz="1400" b="0" i="0" dirty="0" err="1">
                <a:effectLst/>
                <a:latin typeface="inherit"/>
              </a:rPr>
              <a:t>دلوقت</a:t>
            </a:r>
            <a:r>
              <a:rPr lang="ar-EG" sz="1400" b="0" i="0" dirty="0">
                <a:effectLst/>
                <a:latin typeface="inherit"/>
              </a:rPr>
              <a:t> بعد </a:t>
            </a:r>
            <a:r>
              <a:rPr lang="ar-EG" sz="1400" b="0" i="0" dirty="0" err="1">
                <a:effectLst/>
                <a:latin typeface="inherit"/>
              </a:rPr>
              <a:t>ماكتب</a:t>
            </a:r>
            <a:r>
              <a:rPr lang="ar-EG" sz="1400" dirty="0" err="1">
                <a:latin typeface="inherit"/>
              </a:rPr>
              <a:t>ت</a:t>
            </a:r>
            <a:r>
              <a:rPr lang="ar-EG" sz="1400" b="0" i="0" dirty="0">
                <a:effectLst/>
                <a:latin typeface="inherit"/>
              </a:rPr>
              <a:t> الكلاس او خلصت ال </a:t>
            </a:r>
            <a:r>
              <a:rPr lang="en-US" sz="1400" b="0" i="0" dirty="0">
                <a:effectLst/>
                <a:latin typeface="inherit"/>
              </a:rPr>
              <a:t>program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بتاعي</a:t>
            </a:r>
            <a:r>
              <a:rPr lang="ar-EG" sz="1400" b="0" i="0" dirty="0">
                <a:effectLst/>
                <a:latin typeface="inherit"/>
              </a:rPr>
              <a:t> ازاي اقدر احسب ال </a:t>
            </a:r>
            <a:r>
              <a:rPr lang="en-US" sz="1400" b="0" i="0" dirty="0">
                <a:effectLst/>
                <a:latin typeface="inherit"/>
              </a:rPr>
              <a:t>quality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بتاع ال </a:t>
            </a:r>
            <a:r>
              <a:rPr lang="en-US" sz="1400" b="0" i="0" dirty="0">
                <a:effectLst/>
                <a:latin typeface="inherit"/>
              </a:rPr>
              <a:t>software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ده الموضوع مهم جداً إنك تقيم كودك عشان تعرف تحسن وتعمل </a:t>
            </a:r>
            <a:r>
              <a:rPr lang="en-US" sz="1400" b="0" i="0" dirty="0">
                <a:effectLst/>
                <a:latin typeface="inherit"/>
              </a:rPr>
              <a:t>version 2</a:t>
            </a:r>
            <a:r>
              <a:rPr lang="ar-EG" sz="1400" b="0" i="0" dirty="0">
                <a:effectLst/>
                <a:latin typeface="inherit"/>
              </a:rPr>
              <a:t>و3و... لحد </a:t>
            </a:r>
            <a:r>
              <a:rPr lang="ar-EG" sz="1400" b="0" i="0" dirty="0" err="1">
                <a:effectLst/>
                <a:latin typeface="inherit"/>
              </a:rPr>
              <a:t>ماطلع</a:t>
            </a:r>
            <a:r>
              <a:rPr lang="ar-EG" sz="1400" b="0" i="0" dirty="0">
                <a:effectLst/>
                <a:latin typeface="inherit"/>
              </a:rPr>
              <a:t> احسن وأسرع حاجه</a:t>
            </a:r>
          </a:p>
          <a:p>
            <a:pPr algn="r" rtl="1"/>
            <a:r>
              <a:rPr lang="ar-EG" sz="1400" b="1" i="0" dirty="0">
                <a:effectLst/>
                <a:latin typeface="inherit"/>
              </a:rPr>
              <a:t>نقيس ال </a:t>
            </a:r>
            <a:r>
              <a:rPr lang="en-US" sz="1400" b="1" i="0" dirty="0">
                <a:effectLst/>
                <a:latin typeface="inherit"/>
              </a:rPr>
              <a:t>quality </a:t>
            </a:r>
            <a:r>
              <a:rPr lang="ar-EG" sz="1400" b="1" i="0" dirty="0">
                <a:effectLst/>
                <a:latin typeface="inherit"/>
              </a:rPr>
              <a:t>ازاي بقا في مفهومين مهمين جداً بعد </a:t>
            </a:r>
            <a:r>
              <a:rPr lang="ar-EG" sz="1400" b="1" i="0" dirty="0" err="1">
                <a:effectLst/>
                <a:latin typeface="inherit"/>
              </a:rPr>
              <a:t>مانفهمهم</a:t>
            </a:r>
            <a:r>
              <a:rPr lang="ar-EG" sz="1400" b="1" i="0" dirty="0">
                <a:effectLst/>
                <a:latin typeface="inherit"/>
              </a:rPr>
              <a:t> ع اساسهم </a:t>
            </a:r>
            <a:r>
              <a:rPr lang="ar-EG" sz="1400" b="1" i="0" dirty="0" err="1">
                <a:effectLst/>
                <a:latin typeface="inherit"/>
              </a:rPr>
              <a:t>هنقدر</a:t>
            </a:r>
            <a:r>
              <a:rPr lang="ar-EG" sz="1400" b="1" i="0" dirty="0">
                <a:effectLst/>
                <a:latin typeface="inherit"/>
              </a:rPr>
              <a:t> نقول ال </a:t>
            </a:r>
            <a:r>
              <a:rPr lang="ar-EG" sz="1400" b="1" i="0" dirty="0" err="1">
                <a:effectLst/>
                <a:latin typeface="inherit"/>
              </a:rPr>
              <a:t>ال</a:t>
            </a:r>
            <a:r>
              <a:rPr lang="ar-EG" sz="1400" b="1" i="0" dirty="0">
                <a:effectLst/>
                <a:latin typeface="inherit"/>
              </a:rPr>
              <a:t> </a:t>
            </a:r>
            <a:r>
              <a:rPr lang="en-US" sz="1400" b="1" i="0" dirty="0">
                <a:effectLst/>
                <a:latin typeface="inherit"/>
              </a:rPr>
              <a:t>software </a:t>
            </a:r>
            <a:r>
              <a:rPr lang="ar-EG" sz="1400" b="1" i="0" dirty="0">
                <a:effectLst/>
                <a:latin typeface="inherit"/>
              </a:rPr>
              <a:t>ده حلو ولا لا وهما ال  </a:t>
            </a:r>
            <a:r>
              <a:rPr lang="en-US" sz="1400" b="1" i="0" dirty="0">
                <a:effectLst/>
                <a:latin typeface="inherit"/>
              </a:rPr>
              <a:t>coupling &amp;&amp; cohesion</a:t>
            </a:r>
            <a:r>
              <a:rPr lang="ar-EG" sz="1400" b="1" i="0" dirty="0">
                <a:effectLst/>
                <a:latin typeface="inherit"/>
              </a:rPr>
              <a:t>.</a:t>
            </a:r>
          </a:p>
          <a:p>
            <a:pPr algn="r" rtl="1"/>
            <a:endParaRPr lang="en-US" sz="1400" b="1" i="0" dirty="0">
              <a:effectLst/>
              <a:latin typeface="inherit"/>
            </a:endParaRPr>
          </a:p>
          <a:p>
            <a:pPr algn="r" rtl="1"/>
            <a:r>
              <a:rPr lang="en-US" sz="1400" b="1" i="1" u="sng" dirty="0">
                <a:effectLst/>
                <a:latin typeface="inherit"/>
              </a:rPr>
              <a:t>1-coupling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كنت قولت فكره عنه قبل كده انه ده </a:t>
            </a:r>
            <a:r>
              <a:rPr lang="ar-EG" sz="1400" b="1" i="0" dirty="0">
                <a:effectLst/>
                <a:latin typeface="inherit"/>
              </a:rPr>
              <a:t>درجه الترابط بين اي حاجه</a:t>
            </a:r>
          </a:p>
          <a:p>
            <a:pPr algn="r" rtl="1"/>
            <a:r>
              <a:rPr lang="ar-EG" sz="1400" b="1" dirty="0">
                <a:effectLst/>
                <a:latin typeface="inherit"/>
              </a:rPr>
              <a:t>يعني يكون عندي حاجه معتمده اعتماد كبير علي حاجه </a:t>
            </a:r>
            <a:r>
              <a:rPr lang="ar-EG" sz="1400" b="1" dirty="0" err="1">
                <a:effectLst/>
                <a:latin typeface="inherit"/>
              </a:rPr>
              <a:t>تانيه</a:t>
            </a:r>
            <a:r>
              <a:rPr lang="ar-EG" sz="1400" b="1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نفترض مثلاً عندنا كلاس اسمه </a:t>
            </a:r>
            <a:r>
              <a:rPr lang="en-US" sz="1400" b="0" i="0" dirty="0" err="1">
                <a:effectLst/>
                <a:latin typeface="inherit"/>
              </a:rPr>
              <a:t>shope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ده </a:t>
            </a:r>
            <a:r>
              <a:rPr lang="ar-EG" sz="1400" b="0" i="0" dirty="0" err="1">
                <a:effectLst/>
                <a:latin typeface="inherit"/>
              </a:rPr>
              <a:t>بيطبعلي</a:t>
            </a:r>
            <a:r>
              <a:rPr lang="ar-EG" sz="1400" b="0" i="0" dirty="0">
                <a:effectLst/>
                <a:latin typeface="inherit"/>
              </a:rPr>
              <a:t> سعر الأقلام و الكتب  وسعر الاقلام ده </a:t>
            </a:r>
            <a:r>
              <a:rPr lang="ar-EG" sz="1400" b="0" i="0" dirty="0" err="1">
                <a:effectLst/>
                <a:latin typeface="inherit"/>
              </a:rPr>
              <a:t>بيجيلي</a:t>
            </a:r>
            <a:r>
              <a:rPr lang="ar-EG" sz="1400" b="0" i="0" dirty="0">
                <a:effectLst/>
                <a:latin typeface="inherit"/>
              </a:rPr>
              <a:t> من كلاس اسمه </a:t>
            </a:r>
            <a:r>
              <a:rPr lang="en-US" sz="1400" b="0" i="0" dirty="0">
                <a:effectLst/>
                <a:latin typeface="inherit"/>
              </a:rPr>
              <a:t>pens </a:t>
            </a:r>
            <a:r>
              <a:rPr lang="ar-EG" sz="1400" b="0" i="0" dirty="0">
                <a:effectLst/>
                <a:latin typeface="inherit"/>
              </a:rPr>
              <a:t>جيت انا في يوم قررت مش </a:t>
            </a:r>
            <a:r>
              <a:rPr lang="ar-EG" sz="1400" b="0" i="0" dirty="0" err="1">
                <a:effectLst/>
                <a:latin typeface="inherit"/>
              </a:rPr>
              <a:t>هبيع</a:t>
            </a:r>
            <a:r>
              <a:rPr lang="ar-EG" sz="1400" b="0" i="0" dirty="0">
                <a:effectLst/>
                <a:latin typeface="inherit"/>
              </a:rPr>
              <a:t> اقلام ف </a:t>
            </a:r>
            <a:r>
              <a:rPr lang="ar-EG" sz="1400" b="0" i="0" dirty="0" err="1">
                <a:effectLst/>
                <a:latin typeface="inherit"/>
              </a:rPr>
              <a:t>همسح</a:t>
            </a:r>
            <a:r>
              <a:rPr lang="ar-EG" sz="1400" b="0" i="0" dirty="0">
                <a:effectLst/>
                <a:latin typeface="inherit"/>
              </a:rPr>
              <a:t> الكلاس اللي اسمه </a:t>
            </a:r>
            <a:r>
              <a:rPr lang="en-US" sz="1400" b="0" i="0" dirty="0">
                <a:effectLst/>
                <a:latin typeface="inherit"/>
              </a:rPr>
              <a:t>pens </a:t>
            </a:r>
            <a:r>
              <a:rPr lang="ar-EG" sz="1400" b="0" i="0" dirty="0">
                <a:effectLst/>
                <a:latin typeface="inherit"/>
              </a:rPr>
              <a:t>بالتالي </a:t>
            </a:r>
            <a:r>
              <a:rPr lang="ar-EG" sz="1400" b="0" i="0" dirty="0" err="1">
                <a:effectLst/>
                <a:latin typeface="inherit"/>
              </a:rPr>
              <a:t>هيظهرلي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errors </a:t>
            </a:r>
            <a:r>
              <a:rPr lang="ar-EG" sz="1400" b="0" i="0" dirty="0">
                <a:effectLst/>
                <a:latin typeface="inherit"/>
              </a:rPr>
              <a:t>في الكلاس اللي اسمه </a:t>
            </a:r>
            <a:r>
              <a:rPr lang="en-US" sz="1400" b="0" i="0" dirty="0" err="1">
                <a:effectLst/>
                <a:latin typeface="inherit"/>
              </a:rPr>
              <a:t>shope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لان ال </a:t>
            </a:r>
            <a:r>
              <a:rPr lang="en-US" sz="1400" b="0" i="0" dirty="0" err="1">
                <a:effectLst/>
                <a:latin typeface="inherit"/>
              </a:rPr>
              <a:t>shope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كانت معتمده علي كلاس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هو ده ال </a:t>
            </a:r>
            <a:r>
              <a:rPr lang="en-US" sz="1400" b="0" i="0" dirty="0">
                <a:effectLst/>
                <a:latin typeface="inherit"/>
              </a:rPr>
              <a:t>coupling </a:t>
            </a:r>
            <a:r>
              <a:rPr lang="ar-EG" sz="1400" b="0" i="0" dirty="0">
                <a:effectLst/>
                <a:latin typeface="inherit"/>
              </a:rPr>
              <a:t>ان ال </a:t>
            </a:r>
            <a:r>
              <a:rPr lang="en-US" sz="1400" b="0" i="0" dirty="0" err="1">
                <a:effectLst/>
                <a:latin typeface="inherit"/>
              </a:rPr>
              <a:t>shope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تأثرت لمه </a:t>
            </a:r>
            <a:r>
              <a:rPr lang="en-US" sz="1400" b="0" i="0" dirty="0">
                <a:effectLst/>
                <a:latin typeface="inherit"/>
              </a:rPr>
              <a:t>pen </a:t>
            </a:r>
            <a:r>
              <a:rPr lang="ar-EG" sz="1400" b="0" i="0" dirty="0" err="1">
                <a:effectLst/>
                <a:latin typeface="inherit"/>
              </a:rPr>
              <a:t>ادمرت</a:t>
            </a:r>
            <a:r>
              <a:rPr lang="ar-EG" sz="1400" b="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وطبعاً ده مش حاجه </a:t>
            </a:r>
            <a:r>
              <a:rPr lang="ar-EG" sz="1400" b="0" i="0" dirty="0" err="1">
                <a:effectLst/>
                <a:latin typeface="inherit"/>
              </a:rPr>
              <a:t>كويسه</a:t>
            </a:r>
            <a:r>
              <a:rPr lang="ar-EG" sz="1400" b="0" i="0" dirty="0">
                <a:effectLst/>
                <a:latin typeface="inherit"/>
              </a:rPr>
              <a:t> لان </a:t>
            </a:r>
            <a:r>
              <a:rPr lang="ar-EG" sz="1400" b="0" i="0" dirty="0" err="1">
                <a:effectLst/>
                <a:latin typeface="inherit"/>
              </a:rPr>
              <a:t>البروجيكت</a:t>
            </a:r>
            <a:r>
              <a:rPr lang="ar-EG" sz="1400" b="0" i="0" dirty="0">
                <a:effectLst/>
                <a:latin typeface="inherit"/>
              </a:rPr>
              <a:t> بيكون كبير </a:t>
            </a:r>
            <a:r>
              <a:rPr lang="ar-EG" sz="1400" b="0" i="0" dirty="0" err="1">
                <a:effectLst/>
                <a:latin typeface="inherit"/>
              </a:rPr>
              <a:t>وهيكبر</a:t>
            </a:r>
            <a:r>
              <a:rPr lang="ar-EG" sz="1400" b="0" i="0" dirty="0">
                <a:effectLst/>
                <a:latin typeface="inherit"/>
              </a:rPr>
              <a:t> اكتر </a:t>
            </a:r>
            <a:r>
              <a:rPr lang="ar-EG" sz="1400" b="0" i="0" dirty="0" err="1">
                <a:effectLst/>
                <a:latin typeface="inherit"/>
              </a:rPr>
              <a:t>وهيكون</a:t>
            </a:r>
            <a:r>
              <a:rPr lang="ar-EG" sz="1400" b="0" i="0" dirty="0">
                <a:effectLst/>
                <a:latin typeface="inherit"/>
              </a:rPr>
              <a:t> في الاف </a:t>
            </a:r>
            <a:r>
              <a:rPr lang="ar-EG" sz="1400" b="0" i="0" dirty="0" err="1">
                <a:effectLst/>
                <a:latin typeface="inherit"/>
              </a:rPr>
              <a:t>الكلاسس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والفانكش</a:t>
            </a:r>
            <a:r>
              <a:rPr lang="ar-EG" sz="1400" b="0" i="0" dirty="0">
                <a:effectLst/>
                <a:latin typeface="inherit"/>
              </a:rPr>
              <a:t> ف مش طبيعي ان كل ما اعمل تعديل في اي حاجه اضطر اقعد اعدل في ده كله </a:t>
            </a:r>
          </a:p>
          <a:p>
            <a:pPr algn="r" rtl="1"/>
            <a:r>
              <a:rPr lang="ar-EG" sz="1400" b="1" i="0" u="sng" dirty="0">
                <a:effectLst/>
                <a:latin typeface="inherit"/>
              </a:rPr>
              <a:t>2- </a:t>
            </a:r>
            <a:r>
              <a:rPr lang="en-US" sz="1400" b="1" i="0" u="sng" dirty="0">
                <a:effectLst/>
                <a:latin typeface="inherit"/>
              </a:rPr>
              <a:t>cohesion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يعتبر زي ال </a:t>
            </a:r>
            <a:r>
              <a:rPr lang="en-US" sz="1400" b="0" i="0" dirty="0">
                <a:effectLst/>
                <a:latin typeface="inherit"/>
              </a:rPr>
              <a:t>coupling </a:t>
            </a:r>
            <a:r>
              <a:rPr lang="ar-EG" sz="1400" b="1" i="0" dirty="0">
                <a:effectLst/>
                <a:latin typeface="inherit"/>
              </a:rPr>
              <a:t>يقيس درجه الترابط بين اي حاجه بس الحاجات اللي مشتركه في انها تعمل حاجه واحده </a:t>
            </a:r>
            <a:r>
              <a:rPr lang="ar-EG" sz="1400" b="0" i="0" dirty="0">
                <a:effectLst/>
                <a:latin typeface="inherit"/>
              </a:rPr>
              <a:t>وكل ما نزيد ال </a:t>
            </a:r>
            <a:r>
              <a:rPr lang="en-US" sz="1400" b="0" i="0" dirty="0">
                <a:effectLst/>
                <a:latin typeface="inherit"/>
              </a:rPr>
              <a:t>cohesion </a:t>
            </a:r>
            <a:r>
              <a:rPr lang="ar-EG" sz="1400" b="0" i="0" dirty="0">
                <a:effectLst/>
                <a:latin typeface="inherit"/>
              </a:rPr>
              <a:t>ده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احسن زي التيم كده كلهم شغالين ع </a:t>
            </a:r>
            <a:r>
              <a:rPr lang="ar-EG" sz="1400" b="0" i="0" dirty="0" err="1">
                <a:effectLst/>
                <a:latin typeface="inherit"/>
              </a:rPr>
              <a:t>بروجيكت</a:t>
            </a:r>
            <a:r>
              <a:rPr lang="ar-EG" sz="1400" b="0" i="0" dirty="0">
                <a:effectLst/>
                <a:latin typeface="inherit"/>
              </a:rPr>
              <a:t> واحد كل </a:t>
            </a:r>
            <a:r>
              <a:rPr lang="ar-EG" sz="1400" b="0" i="0" dirty="0" err="1">
                <a:effectLst/>
                <a:latin typeface="inherit"/>
              </a:rPr>
              <a:t>مايزيد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1" i="0" dirty="0">
                <a:effectLst/>
                <a:latin typeface="inherit"/>
              </a:rPr>
              <a:t>التعاون</a:t>
            </a:r>
            <a:r>
              <a:rPr lang="ar-EG" sz="1400" b="0" i="0" dirty="0">
                <a:effectLst/>
                <a:latin typeface="inherit"/>
              </a:rPr>
              <a:t>(</a:t>
            </a:r>
            <a:r>
              <a:rPr lang="en-US" sz="1400" b="0" i="0" dirty="0">
                <a:effectLst/>
                <a:latin typeface="inherit"/>
              </a:rPr>
              <a:t>cohesion) </a:t>
            </a:r>
            <a:r>
              <a:rPr lang="ar-EG" sz="1400" b="0" i="0" dirty="0">
                <a:effectLst/>
                <a:latin typeface="inherit"/>
              </a:rPr>
              <a:t>بينهم 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افضل </a:t>
            </a:r>
            <a:r>
              <a:rPr lang="ar-EG" sz="1400" b="0" i="0" dirty="0" err="1">
                <a:effectLst/>
                <a:latin typeface="inherit"/>
              </a:rPr>
              <a:t>وهنخلص</a:t>
            </a:r>
            <a:r>
              <a:rPr lang="ar-EG" sz="1400" b="0" i="0" dirty="0">
                <a:effectLst/>
                <a:latin typeface="inherit"/>
              </a:rPr>
              <a:t> بسرعه</a:t>
            </a:r>
          </a:p>
          <a:p>
            <a:pPr algn="r" rtl="1"/>
            <a:endParaRPr lang="ar-EG" sz="1400" b="0" i="0" dirty="0">
              <a:effectLst/>
              <a:latin typeface="inherit"/>
            </a:endParaRPr>
          </a:p>
          <a:p>
            <a:pPr algn="r" rtl="1"/>
            <a:r>
              <a:rPr lang="ar-EG" sz="1400" b="1" i="0" u="sng" dirty="0" err="1">
                <a:effectLst/>
                <a:latin typeface="inherit"/>
              </a:rPr>
              <a:t>الخلاصه</a:t>
            </a:r>
            <a:endParaRPr lang="ar-EG" sz="1400" b="1" i="0" u="sng" dirty="0">
              <a:effectLst/>
              <a:latin typeface="inherit"/>
            </a:endParaRPr>
          </a:p>
          <a:p>
            <a:pPr algn="r" rtl="1"/>
            <a:r>
              <a:rPr lang="ar-EG" sz="1400" b="1" i="0" dirty="0">
                <a:effectLst/>
                <a:latin typeface="inherit"/>
              </a:rPr>
              <a:t>لمه يكونوا حاجتين بعاد عن بعض كل حاجه </a:t>
            </a:r>
            <a:r>
              <a:rPr lang="ar-EG" sz="1400" b="1" i="0" dirty="0" err="1">
                <a:effectLst/>
                <a:latin typeface="inherit"/>
              </a:rPr>
              <a:t>بتعمل</a:t>
            </a:r>
            <a:r>
              <a:rPr lang="ar-EG" sz="1400" b="1" i="0" dirty="0">
                <a:effectLst/>
                <a:latin typeface="inherit"/>
              </a:rPr>
              <a:t> حاجه غير </a:t>
            </a:r>
            <a:r>
              <a:rPr lang="ar-EG" sz="1400" b="1" i="0" dirty="0" err="1">
                <a:effectLst/>
                <a:latin typeface="inherit"/>
              </a:rPr>
              <a:t>التانيه</a:t>
            </a:r>
            <a:r>
              <a:rPr lang="ar-EG" sz="1400" b="1" i="0" dirty="0">
                <a:effectLst/>
                <a:latin typeface="inherit"/>
              </a:rPr>
              <a:t> الاحسن </a:t>
            </a:r>
            <a:r>
              <a:rPr lang="ar-EG" sz="1400" b="1" i="0" dirty="0" err="1">
                <a:effectLst/>
                <a:latin typeface="inherit"/>
              </a:rPr>
              <a:t>ماخليش</a:t>
            </a:r>
            <a:r>
              <a:rPr lang="ar-EG" sz="1400" b="1" i="0" dirty="0">
                <a:effectLst/>
                <a:latin typeface="inherit"/>
              </a:rPr>
              <a:t> اي حاجه من دول معتمده علي </a:t>
            </a:r>
            <a:r>
              <a:rPr lang="ar-EG" sz="1400" b="1" i="0" dirty="0" err="1">
                <a:effectLst/>
                <a:latin typeface="inherit"/>
              </a:rPr>
              <a:t>التانيه</a:t>
            </a:r>
            <a:r>
              <a:rPr lang="ar-EG" sz="1400" b="1" i="0" dirty="0">
                <a:effectLst/>
                <a:latin typeface="inherit"/>
              </a:rPr>
              <a:t> في اي حاجه عشان اقلل ال </a:t>
            </a:r>
            <a:r>
              <a:rPr lang="en-US" sz="1400" b="1" i="0" dirty="0">
                <a:effectLst/>
                <a:latin typeface="inherit"/>
              </a:rPr>
              <a:t>coupling</a:t>
            </a:r>
            <a:endParaRPr lang="ar-EG" sz="1400" b="1" i="0" dirty="0">
              <a:effectLst/>
              <a:latin typeface="inherit"/>
            </a:endParaRPr>
          </a:p>
          <a:p>
            <a:pPr algn="r" rtl="1"/>
            <a:endParaRPr lang="en-US" sz="1400" b="0" i="0" dirty="0">
              <a:effectLst/>
              <a:latin typeface="inherit"/>
            </a:endParaRPr>
          </a:p>
          <a:p>
            <a:pPr algn="r" rtl="1"/>
            <a:r>
              <a:rPr lang="ar-EG" sz="1400" b="1" i="0" dirty="0">
                <a:effectLst/>
                <a:latin typeface="inherit"/>
              </a:rPr>
              <a:t>لكن لو حاجتين </a:t>
            </a:r>
            <a:r>
              <a:rPr lang="ar-EG" sz="1400" b="1" i="0" dirty="0" err="1">
                <a:effectLst/>
                <a:latin typeface="inherit"/>
              </a:rPr>
              <a:t>بيعملوا</a:t>
            </a:r>
            <a:r>
              <a:rPr lang="ar-EG" sz="1400" b="1" i="0" dirty="0">
                <a:effectLst/>
                <a:latin typeface="inherit"/>
              </a:rPr>
              <a:t> في نفس الشيء وشغالين ع حاجه واحده الاحسن ازود ال </a:t>
            </a:r>
            <a:r>
              <a:rPr lang="en-US" sz="1400" b="1" i="0" dirty="0">
                <a:effectLst/>
                <a:latin typeface="inherit"/>
              </a:rPr>
              <a:t>cohesion </a:t>
            </a:r>
            <a:r>
              <a:rPr lang="ar-EG" sz="1400" b="1" i="0" dirty="0">
                <a:effectLst/>
                <a:latin typeface="inherit"/>
              </a:rPr>
              <a:t>بينهم 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وكده </a:t>
            </a:r>
            <a:r>
              <a:rPr lang="en-US" sz="1400" b="0" i="0" dirty="0">
                <a:effectLst/>
                <a:latin typeface="inherit"/>
              </a:rPr>
              <a:t>software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بتاعي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perfect</a:t>
            </a:r>
            <a:r>
              <a:rPr lang="ar-EG" sz="1400" b="0" i="0" dirty="0">
                <a:effectLst/>
                <a:latin typeface="inherit"/>
              </a:rPr>
              <a:t> لمه اقلل ال </a:t>
            </a:r>
            <a:r>
              <a:rPr lang="en-US" sz="1400" b="0" i="0" dirty="0">
                <a:effectLst/>
                <a:latin typeface="inherit"/>
              </a:rPr>
              <a:t>coupling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وازود ال </a:t>
            </a:r>
            <a:r>
              <a:rPr lang="en-US" sz="1400" b="0" i="0" dirty="0">
                <a:effectLst/>
                <a:latin typeface="inherit"/>
              </a:rPr>
              <a:t>cohesion</a:t>
            </a:r>
            <a:r>
              <a:rPr lang="ar-EG" sz="1400" b="0" i="0" dirty="0">
                <a:effectLst/>
                <a:latin typeface="inherit"/>
              </a:rPr>
              <a:t> واللي </a:t>
            </a:r>
            <a:r>
              <a:rPr lang="ar-EG" sz="1400" b="0" i="0" dirty="0" err="1">
                <a:effectLst/>
                <a:latin typeface="inherit"/>
              </a:rPr>
              <a:t>بيساعدني</a:t>
            </a:r>
            <a:r>
              <a:rPr lang="ar-EG" sz="1400" b="0" i="0" dirty="0">
                <a:effectLst/>
                <a:latin typeface="inherit"/>
              </a:rPr>
              <a:t> علي كده  ال </a:t>
            </a:r>
            <a:r>
              <a:rPr lang="en-US" sz="1400" b="0" i="0" dirty="0">
                <a:effectLst/>
                <a:latin typeface="inherit"/>
              </a:rPr>
              <a:t>SOLID</a:t>
            </a:r>
            <a:r>
              <a:rPr lang="ar-EG" sz="1400" b="0" i="0" dirty="0">
                <a:effectLst/>
                <a:latin typeface="inherit"/>
              </a:rPr>
              <a:t> إنها </a:t>
            </a:r>
            <a:r>
              <a:rPr lang="ar-EG" sz="1400" b="0" i="0" dirty="0" err="1">
                <a:effectLst/>
                <a:latin typeface="inherit"/>
              </a:rPr>
              <a:t>بتقدملي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design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جاهزه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لل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class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بتضمنلي</a:t>
            </a:r>
            <a:r>
              <a:rPr lang="ar-EG" sz="1400" b="0" i="0" dirty="0">
                <a:effectLst/>
                <a:latin typeface="inherit"/>
              </a:rPr>
              <a:t> ان يكون اقل </a:t>
            </a:r>
            <a:r>
              <a:rPr lang="en-US" sz="1400" b="0" i="0" dirty="0">
                <a:effectLst/>
                <a:latin typeface="inherit"/>
              </a:rPr>
              <a:t>coupling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واكتر </a:t>
            </a:r>
            <a:r>
              <a:rPr lang="en-US" sz="1400" b="0" i="0" dirty="0">
                <a:effectLst/>
                <a:latin typeface="inherit"/>
              </a:rPr>
              <a:t>cohesion</a:t>
            </a:r>
          </a:p>
        </p:txBody>
      </p:sp>
      <p:pic>
        <p:nvPicPr>
          <p:cNvPr id="4098" name="Picture 2" descr="No photo description available.">
            <a:extLst>
              <a:ext uri="{FF2B5EF4-FFF2-40B4-BE49-F238E27FC236}">
                <a16:creationId xmlns:a16="http://schemas.microsoft.com/office/drawing/2014/main" id="{3656AC8D-CDB4-0F9A-28B7-B2F55E7CA8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8" b="48342"/>
          <a:stretch/>
        </p:blipFill>
        <p:spPr bwMode="auto">
          <a:xfrm>
            <a:off x="102139" y="170616"/>
            <a:ext cx="3004457" cy="252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No photo description available.">
            <a:extLst>
              <a:ext uri="{FF2B5EF4-FFF2-40B4-BE49-F238E27FC236}">
                <a16:creationId xmlns:a16="http://schemas.microsoft.com/office/drawing/2014/main" id="{21FF4F62-4A0F-61CA-BEDA-F7E2BEDA7F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5"/>
          <a:stretch/>
        </p:blipFill>
        <p:spPr bwMode="auto">
          <a:xfrm>
            <a:off x="3592286" y="95379"/>
            <a:ext cx="3004457" cy="252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6011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3539430"/>
          </a:xfrm>
          <a:custGeom>
            <a:avLst/>
            <a:gdLst>
              <a:gd name="connsiteX0" fmla="*/ 0 w 6705599"/>
              <a:gd name="connsiteY0" fmla="*/ 0 h 3539430"/>
              <a:gd name="connsiteX1" fmla="*/ 357632 w 6705599"/>
              <a:gd name="connsiteY1" fmla="*/ 0 h 3539430"/>
              <a:gd name="connsiteX2" fmla="*/ 916432 w 6705599"/>
              <a:gd name="connsiteY2" fmla="*/ 0 h 3539430"/>
              <a:gd name="connsiteX3" fmla="*/ 1341120 w 6705599"/>
              <a:gd name="connsiteY3" fmla="*/ 0 h 3539430"/>
              <a:gd name="connsiteX4" fmla="*/ 2034032 w 6705599"/>
              <a:gd name="connsiteY4" fmla="*/ 0 h 3539430"/>
              <a:gd name="connsiteX5" fmla="*/ 2458720 w 6705599"/>
              <a:gd name="connsiteY5" fmla="*/ 0 h 3539430"/>
              <a:gd name="connsiteX6" fmla="*/ 2816352 w 6705599"/>
              <a:gd name="connsiteY6" fmla="*/ 0 h 3539430"/>
              <a:gd name="connsiteX7" fmla="*/ 3509263 w 6705599"/>
              <a:gd name="connsiteY7" fmla="*/ 0 h 3539430"/>
              <a:gd name="connsiteX8" fmla="*/ 3933951 w 6705599"/>
              <a:gd name="connsiteY8" fmla="*/ 0 h 3539430"/>
              <a:gd name="connsiteX9" fmla="*/ 4425695 w 6705599"/>
              <a:gd name="connsiteY9" fmla="*/ 0 h 3539430"/>
              <a:gd name="connsiteX10" fmla="*/ 4984495 w 6705599"/>
              <a:gd name="connsiteY10" fmla="*/ 0 h 3539430"/>
              <a:gd name="connsiteX11" fmla="*/ 5677407 w 6705599"/>
              <a:gd name="connsiteY11" fmla="*/ 0 h 3539430"/>
              <a:gd name="connsiteX12" fmla="*/ 6035039 w 6705599"/>
              <a:gd name="connsiteY12" fmla="*/ 0 h 3539430"/>
              <a:gd name="connsiteX13" fmla="*/ 6705599 w 6705599"/>
              <a:gd name="connsiteY13" fmla="*/ 0 h 3539430"/>
              <a:gd name="connsiteX14" fmla="*/ 6705599 w 6705599"/>
              <a:gd name="connsiteY14" fmla="*/ 625299 h 3539430"/>
              <a:gd name="connsiteX15" fmla="*/ 6705599 w 6705599"/>
              <a:gd name="connsiteY15" fmla="*/ 1215204 h 3539430"/>
              <a:gd name="connsiteX16" fmla="*/ 6705599 w 6705599"/>
              <a:gd name="connsiteY16" fmla="*/ 1805109 h 3539430"/>
              <a:gd name="connsiteX17" fmla="*/ 6705599 w 6705599"/>
              <a:gd name="connsiteY17" fmla="*/ 2395014 h 3539430"/>
              <a:gd name="connsiteX18" fmla="*/ 6705599 w 6705599"/>
              <a:gd name="connsiteY18" fmla="*/ 2984919 h 3539430"/>
              <a:gd name="connsiteX19" fmla="*/ 6705599 w 6705599"/>
              <a:gd name="connsiteY19" fmla="*/ 3539430 h 3539430"/>
              <a:gd name="connsiteX20" fmla="*/ 6146799 w 6705599"/>
              <a:gd name="connsiteY20" fmla="*/ 3539430 h 3539430"/>
              <a:gd name="connsiteX21" fmla="*/ 5587999 w 6705599"/>
              <a:gd name="connsiteY21" fmla="*/ 3539430 h 3539430"/>
              <a:gd name="connsiteX22" fmla="*/ 5163311 w 6705599"/>
              <a:gd name="connsiteY22" fmla="*/ 3539430 h 3539430"/>
              <a:gd name="connsiteX23" fmla="*/ 4671567 w 6705599"/>
              <a:gd name="connsiteY23" fmla="*/ 3539430 h 3539430"/>
              <a:gd name="connsiteX24" fmla="*/ 4313935 w 6705599"/>
              <a:gd name="connsiteY24" fmla="*/ 3539430 h 3539430"/>
              <a:gd name="connsiteX25" fmla="*/ 3956303 w 6705599"/>
              <a:gd name="connsiteY25" fmla="*/ 3539430 h 3539430"/>
              <a:gd name="connsiteX26" fmla="*/ 3464559 w 6705599"/>
              <a:gd name="connsiteY26" fmla="*/ 3539430 h 3539430"/>
              <a:gd name="connsiteX27" fmla="*/ 2905760 w 6705599"/>
              <a:gd name="connsiteY27" fmla="*/ 3539430 h 3539430"/>
              <a:gd name="connsiteX28" fmla="*/ 2481072 w 6705599"/>
              <a:gd name="connsiteY28" fmla="*/ 3539430 h 3539430"/>
              <a:gd name="connsiteX29" fmla="*/ 1922272 w 6705599"/>
              <a:gd name="connsiteY29" fmla="*/ 3539430 h 3539430"/>
              <a:gd name="connsiteX30" fmla="*/ 1229360 w 6705599"/>
              <a:gd name="connsiteY30" fmla="*/ 3539430 h 3539430"/>
              <a:gd name="connsiteX31" fmla="*/ 804672 w 6705599"/>
              <a:gd name="connsiteY31" fmla="*/ 3539430 h 3539430"/>
              <a:gd name="connsiteX32" fmla="*/ 0 w 6705599"/>
              <a:gd name="connsiteY32" fmla="*/ 3539430 h 3539430"/>
              <a:gd name="connsiteX33" fmla="*/ 0 w 6705599"/>
              <a:gd name="connsiteY33" fmla="*/ 2878736 h 3539430"/>
              <a:gd name="connsiteX34" fmla="*/ 0 w 6705599"/>
              <a:gd name="connsiteY34" fmla="*/ 2359620 h 3539430"/>
              <a:gd name="connsiteX35" fmla="*/ 0 w 6705599"/>
              <a:gd name="connsiteY35" fmla="*/ 1805109 h 3539430"/>
              <a:gd name="connsiteX36" fmla="*/ 0 w 6705599"/>
              <a:gd name="connsiteY36" fmla="*/ 1215204 h 3539430"/>
              <a:gd name="connsiteX37" fmla="*/ 0 w 6705599"/>
              <a:gd name="connsiteY37" fmla="*/ 625299 h 3539430"/>
              <a:gd name="connsiteX38" fmla="*/ 0 w 6705599"/>
              <a:gd name="connsiteY38" fmla="*/ 0 h 353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705599" h="3539430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71393" y="221464"/>
                  <a:pt x="6672172" y="453718"/>
                  <a:pt x="6705599" y="625299"/>
                </a:cubicBezTo>
                <a:cubicBezTo>
                  <a:pt x="6739026" y="796880"/>
                  <a:pt x="6701322" y="1092056"/>
                  <a:pt x="6705599" y="1215204"/>
                </a:cubicBezTo>
                <a:cubicBezTo>
                  <a:pt x="6709876" y="1338352"/>
                  <a:pt x="6666196" y="1642634"/>
                  <a:pt x="6705599" y="1805109"/>
                </a:cubicBezTo>
                <a:cubicBezTo>
                  <a:pt x="6745002" y="1967584"/>
                  <a:pt x="6698299" y="2137071"/>
                  <a:pt x="6705599" y="2395014"/>
                </a:cubicBezTo>
                <a:cubicBezTo>
                  <a:pt x="6712899" y="2652958"/>
                  <a:pt x="6693205" y="2825772"/>
                  <a:pt x="6705599" y="2984919"/>
                </a:cubicBezTo>
                <a:cubicBezTo>
                  <a:pt x="6717993" y="3144067"/>
                  <a:pt x="6666395" y="3395244"/>
                  <a:pt x="6705599" y="3539430"/>
                </a:cubicBezTo>
                <a:cubicBezTo>
                  <a:pt x="6512866" y="3564873"/>
                  <a:pt x="6380170" y="3492079"/>
                  <a:pt x="6146799" y="3539430"/>
                </a:cubicBezTo>
                <a:cubicBezTo>
                  <a:pt x="5913428" y="3586781"/>
                  <a:pt x="5783835" y="3515512"/>
                  <a:pt x="5587999" y="3539430"/>
                </a:cubicBezTo>
                <a:cubicBezTo>
                  <a:pt x="5392163" y="3563348"/>
                  <a:pt x="5271500" y="3515672"/>
                  <a:pt x="5163311" y="3539430"/>
                </a:cubicBezTo>
                <a:cubicBezTo>
                  <a:pt x="5055122" y="3563188"/>
                  <a:pt x="4916809" y="3506111"/>
                  <a:pt x="4671567" y="3539430"/>
                </a:cubicBezTo>
                <a:cubicBezTo>
                  <a:pt x="4426325" y="3572749"/>
                  <a:pt x="4433945" y="3511308"/>
                  <a:pt x="4313935" y="3539430"/>
                </a:cubicBezTo>
                <a:cubicBezTo>
                  <a:pt x="4193925" y="3567552"/>
                  <a:pt x="4063476" y="3512375"/>
                  <a:pt x="3956303" y="3539430"/>
                </a:cubicBezTo>
                <a:cubicBezTo>
                  <a:pt x="3849130" y="3566485"/>
                  <a:pt x="3679958" y="3497336"/>
                  <a:pt x="3464559" y="3539430"/>
                </a:cubicBezTo>
                <a:cubicBezTo>
                  <a:pt x="3249160" y="3581524"/>
                  <a:pt x="3093530" y="3508467"/>
                  <a:pt x="2905760" y="3539430"/>
                </a:cubicBezTo>
                <a:cubicBezTo>
                  <a:pt x="2717990" y="3570393"/>
                  <a:pt x="2688778" y="3499571"/>
                  <a:pt x="2481072" y="3539430"/>
                </a:cubicBezTo>
                <a:cubicBezTo>
                  <a:pt x="2273366" y="3579289"/>
                  <a:pt x="2086140" y="3491877"/>
                  <a:pt x="1922272" y="3539430"/>
                </a:cubicBezTo>
                <a:cubicBezTo>
                  <a:pt x="1758404" y="3586983"/>
                  <a:pt x="1458753" y="3491599"/>
                  <a:pt x="1229360" y="3539430"/>
                </a:cubicBezTo>
                <a:cubicBezTo>
                  <a:pt x="999967" y="3587261"/>
                  <a:pt x="918416" y="3491076"/>
                  <a:pt x="804672" y="3539430"/>
                </a:cubicBezTo>
                <a:cubicBezTo>
                  <a:pt x="690928" y="3587784"/>
                  <a:pt x="229308" y="3455905"/>
                  <a:pt x="0" y="3539430"/>
                </a:cubicBezTo>
                <a:cubicBezTo>
                  <a:pt x="-16147" y="3258853"/>
                  <a:pt x="11164" y="3076733"/>
                  <a:pt x="0" y="2878736"/>
                </a:cubicBezTo>
                <a:cubicBezTo>
                  <a:pt x="-11164" y="2680739"/>
                  <a:pt x="8051" y="2546407"/>
                  <a:pt x="0" y="2359620"/>
                </a:cubicBezTo>
                <a:cubicBezTo>
                  <a:pt x="-8051" y="2172833"/>
                  <a:pt x="5447" y="2081077"/>
                  <a:pt x="0" y="1805109"/>
                </a:cubicBezTo>
                <a:cubicBezTo>
                  <a:pt x="-5447" y="1529141"/>
                  <a:pt x="67091" y="1497504"/>
                  <a:pt x="0" y="1215204"/>
                </a:cubicBezTo>
                <a:cubicBezTo>
                  <a:pt x="-67091" y="932905"/>
                  <a:pt x="15488" y="871673"/>
                  <a:pt x="0" y="625299"/>
                </a:cubicBezTo>
                <a:cubicBezTo>
                  <a:pt x="-15488" y="378925"/>
                  <a:pt x="59172" y="281129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400" b="0" i="0" dirty="0">
                <a:effectLst/>
                <a:latin typeface="inherit"/>
              </a:rPr>
              <a:t>يعني اي </a:t>
            </a:r>
            <a:r>
              <a:rPr lang="en-US" sz="1400" b="0" i="0" dirty="0">
                <a:effectLst/>
                <a:latin typeface="inherit"/>
              </a:rPr>
              <a:t>composition </a:t>
            </a:r>
            <a:r>
              <a:rPr lang="ar-EG" sz="1400" b="0" i="0" dirty="0">
                <a:effectLst/>
                <a:latin typeface="inherit"/>
              </a:rPr>
              <a:t>و  </a:t>
            </a:r>
            <a:r>
              <a:rPr lang="en-US" sz="1400" b="0" i="0" dirty="0">
                <a:effectLst/>
                <a:latin typeface="inherit"/>
              </a:rPr>
              <a:t>aggregation ؟؟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احيانا بيكون عندنا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 err="1">
                <a:effectLst/>
                <a:latin typeface="inherit"/>
              </a:rPr>
              <a:t>بيستخدم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من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داخل ال </a:t>
            </a:r>
            <a:r>
              <a:rPr lang="en-US" sz="1400" b="0" i="0" dirty="0">
                <a:effectLst/>
                <a:latin typeface="inherit"/>
              </a:rPr>
              <a:t>implementation </a:t>
            </a:r>
            <a:r>
              <a:rPr lang="ar-EG" sz="1400" b="0" i="0" dirty="0" err="1">
                <a:effectLst/>
                <a:latin typeface="inherit"/>
              </a:rPr>
              <a:t>بتاعه</a:t>
            </a:r>
            <a:r>
              <a:rPr lang="ar-EG" sz="1400" b="0" i="0" dirty="0">
                <a:effectLst/>
                <a:latin typeface="inherit"/>
              </a:rPr>
              <a:t> ده معناه ان في كلاس معتمد علي كلاس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يعني في </a:t>
            </a:r>
            <a:r>
              <a:rPr lang="en-US" sz="1400" b="0" i="0" dirty="0">
                <a:effectLst/>
                <a:latin typeface="inherit"/>
              </a:rPr>
              <a:t>association (</a:t>
            </a:r>
            <a:r>
              <a:rPr lang="ar-EG" sz="1400" b="0" i="0" dirty="0">
                <a:effectLst/>
                <a:latin typeface="inherit"/>
              </a:rPr>
              <a:t>علاقه) بينهم نوع </a:t>
            </a:r>
            <a:r>
              <a:rPr lang="ar-EG" sz="1400" b="0" i="0" dirty="0" err="1">
                <a:effectLst/>
                <a:latin typeface="inherit"/>
              </a:rPr>
              <a:t>العلاقه</a:t>
            </a:r>
            <a:r>
              <a:rPr lang="ar-EG" sz="1400" b="0" i="0" dirty="0">
                <a:effectLst/>
                <a:latin typeface="inherit"/>
              </a:rPr>
              <a:t> اللي بين ال </a:t>
            </a:r>
            <a:r>
              <a:rPr lang="en-US" sz="1400" b="0" i="0" dirty="0">
                <a:effectLst/>
                <a:latin typeface="inherit"/>
              </a:rPr>
              <a:t>tow classes </a:t>
            </a:r>
            <a:r>
              <a:rPr lang="ar-EG" sz="1400" b="0" i="0" dirty="0">
                <a:effectLst/>
                <a:latin typeface="inherit"/>
              </a:rPr>
              <a:t>دول </a:t>
            </a:r>
            <a:r>
              <a:rPr lang="ar-EG" sz="1400" b="0" i="0" dirty="0" err="1">
                <a:effectLst/>
                <a:latin typeface="inherit"/>
              </a:rPr>
              <a:t>هتكون</a:t>
            </a:r>
            <a:r>
              <a:rPr lang="ar-EG" sz="1400" b="0" i="0" dirty="0">
                <a:effectLst/>
                <a:latin typeface="inherit"/>
              </a:rPr>
              <a:t> يا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1- </a:t>
            </a:r>
            <a:r>
              <a:rPr lang="en-US" sz="1400" b="0" i="0" dirty="0">
                <a:effectLst/>
                <a:latin typeface="inherit"/>
              </a:rPr>
              <a:t>aggregation(</a:t>
            </a:r>
            <a:r>
              <a:rPr lang="ar-EG" sz="1400" b="0" i="0" dirty="0" err="1">
                <a:effectLst/>
                <a:latin typeface="inherit"/>
              </a:rPr>
              <a:t>ضعيفه</a:t>
            </a:r>
            <a:r>
              <a:rPr lang="ar-EG" sz="1400" b="0" i="0" dirty="0">
                <a:effectLst/>
                <a:latin typeface="inherit"/>
              </a:rPr>
              <a:t>)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وده معناه ان لو مسحت ال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>
                <a:effectLst/>
                <a:latin typeface="inherit"/>
              </a:rPr>
              <a:t>اللي انا معتمد عليه في كلاس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الكلاس ده </a:t>
            </a:r>
            <a:r>
              <a:rPr lang="ar-EG" sz="1400" b="0" i="0" dirty="0" err="1">
                <a:effectLst/>
                <a:latin typeface="inherit"/>
              </a:rPr>
              <a:t>هيكمل</a:t>
            </a:r>
            <a:r>
              <a:rPr lang="ar-EG" sz="1400" b="0" i="0" dirty="0">
                <a:effectLst/>
                <a:latin typeface="inherit"/>
              </a:rPr>
              <a:t> عادي </a:t>
            </a:r>
            <a:r>
              <a:rPr lang="ar-EG" sz="1400" b="0" i="0" dirty="0" err="1">
                <a:effectLst/>
                <a:latin typeface="inherit"/>
              </a:rPr>
              <a:t>وهقدر</a:t>
            </a:r>
            <a:r>
              <a:rPr lang="ar-EG" sz="1400" b="0" i="0" dirty="0">
                <a:effectLst/>
                <a:latin typeface="inherit"/>
              </a:rPr>
              <a:t> استخدمه في اي حته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و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ليه لازمه </a:t>
            </a:r>
            <a:r>
              <a:rPr lang="ar-EG" sz="1400" b="0" i="0" dirty="0" err="1">
                <a:effectLst/>
                <a:latin typeface="inherit"/>
              </a:rPr>
              <a:t>ناخد</a:t>
            </a:r>
            <a:r>
              <a:rPr lang="ar-EG" sz="1400" b="0" i="0" dirty="0">
                <a:effectLst/>
                <a:latin typeface="inherit"/>
              </a:rPr>
              <a:t> مثال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نفرض مثلاً عندنا كلاس اسمه </a:t>
            </a:r>
            <a:r>
              <a:rPr lang="en-US" sz="1400" b="0" i="0" dirty="0">
                <a:effectLst/>
                <a:latin typeface="inherit"/>
              </a:rPr>
              <a:t>post </a:t>
            </a:r>
            <a:r>
              <a:rPr lang="ar-EG" sz="1400" b="0" i="0" dirty="0">
                <a:effectLst/>
                <a:latin typeface="inherit"/>
              </a:rPr>
              <a:t>جوا الكلاس ده </a:t>
            </a:r>
            <a:r>
              <a:rPr lang="ar-EG" sz="1400" b="0" i="0" dirty="0" err="1">
                <a:effectLst/>
                <a:latin typeface="inherit"/>
              </a:rPr>
              <a:t>بينادي</a:t>
            </a:r>
            <a:r>
              <a:rPr lang="ar-EG" sz="1400" b="0" i="0" dirty="0">
                <a:effectLst/>
                <a:latin typeface="inherit"/>
              </a:rPr>
              <a:t> علي كلاس اسمه </a:t>
            </a:r>
            <a:r>
              <a:rPr lang="en-US" sz="1400" b="0" i="0" dirty="0">
                <a:effectLst/>
                <a:latin typeface="inherit"/>
              </a:rPr>
              <a:t>comment </a:t>
            </a:r>
            <a:r>
              <a:rPr lang="ar-EG" sz="1400" b="0" i="0" dirty="0">
                <a:effectLst/>
                <a:latin typeface="inherit"/>
              </a:rPr>
              <a:t>هل لو جيت في يوم من الايام مسحت كلاس ال </a:t>
            </a:r>
            <a:r>
              <a:rPr lang="en-US" sz="1400" b="0" i="0" dirty="0">
                <a:effectLst/>
                <a:latin typeface="inherit"/>
              </a:rPr>
              <a:t>comment </a:t>
            </a:r>
            <a:r>
              <a:rPr lang="ar-EG" sz="1400" b="0" i="0" dirty="0">
                <a:effectLst/>
                <a:latin typeface="inherit"/>
              </a:rPr>
              <a:t>ده مش </a:t>
            </a:r>
            <a:r>
              <a:rPr lang="ar-EG" sz="1400" b="0" i="0" dirty="0" err="1">
                <a:effectLst/>
                <a:latin typeface="inherit"/>
              </a:rPr>
              <a:t>هقدر</a:t>
            </a:r>
            <a:r>
              <a:rPr lang="ar-EG" sz="1400" b="0" i="0" dirty="0">
                <a:effectLst/>
                <a:latin typeface="inherit"/>
              </a:rPr>
              <a:t>  اعمل </a:t>
            </a:r>
            <a:r>
              <a:rPr lang="en-US" sz="1400" b="0" i="0" dirty="0">
                <a:effectLst/>
                <a:latin typeface="inherit"/>
              </a:rPr>
              <a:t>post ؟؟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لا طبعاً اكبر دليل عندك الفيس تقدر تقفل ال </a:t>
            </a:r>
            <a:r>
              <a:rPr lang="en-US" sz="1400" b="0" i="0" dirty="0">
                <a:effectLst/>
                <a:latin typeface="inherit"/>
              </a:rPr>
              <a:t>comment </a:t>
            </a:r>
            <a:r>
              <a:rPr lang="ar-EG" sz="1400" b="0" i="0" dirty="0">
                <a:effectLst/>
                <a:latin typeface="inherit"/>
              </a:rPr>
              <a:t>عادي </a:t>
            </a:r>
            <a:r>
              <a:rPr lang="ar-EG" sz="1400" b="0" i="0" dirty="0" err="1">
                <a:effectLst/>
                <a:latin typeface="inherit"/>
              </a:rPr>
              <a:t>ومحدش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هيقدر</a:t>
            </a:r>
            <a:r>
              <a:rPr lang="ar-EG" sz="1400" b="0" i="0" dirty="0">
                <a:effectLst/>
                <a:latin typeface="inherit"/>
              </a:rPr>
              <a:t> يعمل اي تعليق 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ف فكرة ان لو مسحت ال </a:t>
            </a:r>
            <a:r>
              <a:rPr lang="en-US" sz="1400" b="0" i="0" dirty="0">
                <a:effectLst/>
                <a:latin typeface="inherit"/>
              </a:rPr>
              <a:t>comment </a:t>
            </a:r>
            <a:r>
              <a:rPr lang="ar-EG" sz="1400" b="0" i="0" dirty="0">
                <a:effectLst/>
                <a:latin typeface="inherit"/>
              </a:rPr>
              <a:t>مش </a:t>
            </a:r>
            <a:r>
              <a:rPr lang="ar-EG" sz="1400" b="0" i="0" dirty="0" err="1">
                <a:effectLst/>
                <a:latin typeface="inherit"/>
              </a:rPr>
              <a:t>هياثر</a:t>
            </a:r>
            <a:r>
              <a:rPr lang="ar-EG" sz="1400" b="0" i="0" dirty="0">
                <a:effectLst/>
                <a:latin typeface="inherit"/>
              </a:rPr>
              <a:t> ع فكرة ان اقدر اعمل </a:t>
            </a:r>
            <a:r>
              <a:rPr lang="en-US" sz="1400" b="0" i="0" dirty="0">
                <a:effectLst/>
                <a:latin typeface="inherit"/>
              </a:rPr>
              <a:t>post</a:t>
            </a:r>
          </a:p>
          <a:p>
            <a:pPr algn="r" rtl="1"/>
            <a:r>
              <a:rPr lang="en-US" sz="1400" b="0" i="0" dirty="0">
                <a:effectLst/>
                <a:latin typeface="inherit"/>
              </a:rPr>
              <a:t>2- composition(</a:t>
            </a:r>
            <a:r>
              <a:rPr lang="ar-EG" sz="1400" b="0" i="0" dirty="0">
                <a:effectLst/>
                <a:latin typeface="inherit"/>
              </a:rPr>
              <a:t>قويه)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ده معناه ان لو مسحت ال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>
                <a:effectLst/>
                <a:latin typeface="inherit"/>
              </a:rPr>
              <a:t>اللي معتمد عليه الكلاس </a:t>
            </a:r>
            <a:r>
              <a:rPr lang="ar-EG" sz="1400" b="0" i="0" dirty="0" err="1">
                <a:effectLst/>
                <a:latin typeface="inherit"/>
              </a:rPr>
              <a:t>التاني</a:t>
            </a:r>
            <a:r>
              <a:rPr lang="ar-EG" sz="1400" b="0" i="0" dirty="0">
                <a:effectLst/>
                <a:latin typeface="inherit"/>
              </a:rPr>
              <a:t> مش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ليه لازمه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ندخل علي مثال على طول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عندنا كلاس اسمه </a:t>
            </a:r>
            <a:r>
              <a:rPr lang="en-US" sz="1400" b="0" i="0" dirty="0">
                <a:effectLst/>
                <a:latin typeface="inherit"/>
              </a:rPr>
              <a:t>playlist </a:t>
            </a:r>
            <a:r>
              <a:rPr lang="ar-EG" sz="1400" b="0" i="0" dirty="0">
                <a:effectLst/>
                <a:latin typeface="inherit"/>
              </a:rPr>
              <a:t>الكلاس </a:t>
            </a:r>
            <a:r>
              <a:rPr lang="ar-EG" sz="1400" b="0" i="0" dirty="0" err="1">
                <a:effectLst/>
                <a:latin typeface="inherit"/>
              </a:rPr>
              <a:t>بيستخدم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من كلاس </a:t>
            </a:r>
            <a:r>
              <a:rPr lang="ar-EG" sz="1400" b="0" i="0" dirty="0" err="1">
                <a:effectLst/>
                <a:latin typeface="inherit"/>
              </a:rPr>
              <a:t>تاني</a:t>
            </a:r>
            <a:r>
              <a:rPr lang="ar-EG" sz="1400" b="0" i="0" dirty="0">
                <a:effectLst/>
                <a:latin typeface="inherit"/>
              </a:rPr>
              <a:t> اسمه </a:t>
            </a:r>
            <a:r>
              <a:rPr lang="en-US" sz="1400" b="0" i="0" dirty="0">
                <a:effectLst/>
                <a:latin typeface="inherit"/>
              </a:rPr>
              <a:t>video  </a:t>
            </a:r>
            <a:r>
              <a:rPr lang="ar-EG" sz="1400" b="0" i="0" dirty="0">
                <a:effectLst/>
                <a:latin typeface="inherit"/>
              </a:rPr>
              <a:t>هل لو مسحت كلاس ال </a:t>
            </a:r>
            <a:r>
              <a:rPr lang="en-US" sz="1400" b="0" i="0" dirty="0">
                <a:effectLst/>
                <a:latin typeface="inherit"/>
              </a:rPr>
              <a:t>video </a:t>
            </a:r>
            <a:r>
              <a:rPr lang="ar-EG" sz="1400" b="0" i="0" dirty="0" err="1">
                <a:effectLst/>
                <a:latin typeface="inherit"/>
              </a:rPr>
              <a:t>هياثر</a:t>
            </a:r>
            <a:r>
              <a:rPr lang="ar-EG" sz="1400" b="0" i="0" dirty="0">
                <a:effectLst/>
                <a:latin typeface="inherit"/>
              </a:rPr>
              <a:t> علي ال </a:t>
            </a:r>
            <a:r>
              <a:rPr lang="en-US" sz="1400" b="0" i="0" dirty="0">
                <a:effectLst/>
                <a:latin typeface="inherit"/>
              </a:rPr>
              <a:t>playlist ؟؟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اكيد </a:t>
            </a:r>
            <a:r>
              <a:rPr lang="ar-EG" sz="1400" b="0" i="0" dirty="0" err="1">
                <a:effectLst/>
                <a:latin typeface="inherit"/>
              </a:rPr>
              <a:t>ااه</a:t>
            </a:r>
            <a:r>
              <a:rPr lang="ar-EG" sz="1400" b="0" i="0" dirty="0">
                <a:effectLst/>
                <a:latin typeface="inherit"/>
              </a:rPr>
              <a:t> اي لازمه ال </a:t>
            </a:r>
            <a:r>
              <a:rPr lang="en-US" sz="1400" b="0" i="0" dirty="0">
                <a:effectLst/>
                <a:latin typeface="inherit"/>
              </a:rPr>
              <a:t>playlist </a:t>
            </a:r>
            <a:r>
              <a:rPr lang="ar-EG" sz="1400" b="0" i="0" dirty="0" err="1">
                <a:effectLst/>
                <a:latin typeface="inherit"/>
              </a:rPr>
              <a:t>ومافيش</a:t>
            </a:r>
            <a:r>
              <a:rPr lang="ar-EG" sz="1400" b="0" i="0" dirty="0">
                <a:effectLst/>
                <a:latin typeface="inherit"/>
              </a:rPr>
              <a:t> فيديوهات يبقا هنا علاقة قويه ال </a:t>
            </a:r>
            <a:r>
              <a:rPr lang="en-US" sz="1400" b="0" i="0" dirty="0">
                <a:effectLst/>
                <a:latin typeface="inherit"/>
              </a:rPr>
              <a:t>playlist </a:t>
            </a:r>
            <a:r>
              <a:rPr lang="ar-EG" sz="1400" b="0" i="0" dirty="0" err="1">
                <a:effectLst/>
                <a:latin typeface="inherit"/>
              </a:rPr>
              <a:t>ماتقدرش</a:t>
            </a:r>
            <a:r>
              <a:rPr lang="ar-EG" sz="1400" b="0" i="0" dirty="0">
                <a:effectLst/>
                <a:latin typeface="inherit"/>
              </a:rPr>
              <a:t> تعيش بدون ال </a:t>
            </a:r>
            <a:r>
              <a:rPr lang="en-US" sz="1400" b="0" i="0" dirty="0">
                <a:effectLst/>
                <a:latin typeface="inherit"/>
              </a:rPr>
              <a:t>video </a:t>
            </a:r>
          </a:p>
        </p:txBody>
      </p:sp>
      <p:pic>
        <p:nvPicPr>
          <p:cNvPr id="10242" name="Picture 2" descr="May be a graphic of text that says 'Aggregation Vs Composition'">
            <a:extLst>
              <a:ext uri="{FF2B5EF4-FFF2-40B4-BE49-F238E27FC236}">
                <a16:creationId xmlns:a16="http://schemas.microsoft.com/office/drawing/2014/main" id="{F4BA2386-4018-C568-66EC-688977A08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" y="446315"/>
            <a:ext cx="6848388" cy="194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046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o photo description available.">
            <a:extLst>
              <a:ext uri="{FF2B5EF4-FFF2-40B4-BE49-F238E27FC236}">
                <a16:creationId xmlns:a16="http://schemas.microsoft.com/office/drawing/2014/main" id="{C12EB803-063B-A0A6-A437-94C02E2E8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6858000" cy="269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4832092"/>
          </a:xfrm>
          <a:custGeom>
            <a:avLst/>
            <a:gdLst>
              <a:gd name="connsiteX0" fmla="*/ 0 w 6705599"/>
              <a:gd name="connsiteY0" fmla="*/ 0 h 4832092"/>
              <a:gd name="connsiteX1" fmla="*/ 357632 w 6705599"/>
              <a:gd name="connsiteY1" fmla="*/ 0 h 4832092"/>
              <a:gd name="connsiteX2" fmla="*/ 916432 w 6705599"/>
              <a:gd name="connsiteY2" fmla="*/ 0 h 4832092"/>
              <a:gd name="connsiteX3" fmla="*/ 1341120 w 6705599"/>
              <a:gd name="connsiteY3" fmla="*/ 0 h 4832092"/>
              <a:gd name="connsiteX4" fmla="*/ 2034032 w 6705599"/>
              <a:gd name="connsiteY4" fmla="*/ 0 h 4832092"/>
              <a:gd name="connsiteX5" fmla="*/ 2458720 w 6705599"/>
              <a:gd name="connsiteY5" fmla="*/ 0 h 4832092"/>
              <a:gd name="connsiteX6" fmla="*/ 2816352 w 6705599"/>
              <a:gd name="connsiteY6" fmla="*/ 0 h 4832092"/>
              <a:gd name="connsiteX7" fmla="*/ 3509263 w 6705599"/>
              <a:gd name="connsiteY7" fmla="*/ 0 h 4832092"/>
              <a:gd name="connsiteX8" fmla="*/ 3933951 w 6705599"/>
              <a:gd name="connsiteY8" fmla="*/ 0 h 4832092"/>
              <a:gd name="connsiteX9" fmla="*/ 4425695 w 6705599"/>
              <a:gd name="connsiteY9" fmla="*/ 0 h 4832092"/>
              <a:gd name="connsiteX10" fmla="*/ 4984495 w 6705599"/>
              <a:gd name="connsiteY10" fmla="*/ 0 h 4832092"/>
              <a:gd name="connsiteX11" fmla="*/ 5677407 w 6705599"/>
              <a:gd name="connsiteY11" fmla="*/ 0 h 4832092"/>
              <a:gd name="connsiteX12" fmla="*/ 6035039 w 6705599"/>
              <a:gd name="connsiteY12" fmla="*/ 0 h 4832092"/>
              <a:gd name="connsiteX13" fmla="*/ 6705599 w 6705599"/>
              <a:gd name="connsiteY13" fmla="*/ 0 h 4832092"/>
              <a:gd name="connsiteX14" fmla="*/ 6705599 w 6705599"/>
              <a:gd name="connsiteY14" fmla="*/ 585220 h 4832092"/>
              <a:gd name="connsiteX15" fmla="*/ 6705599 w 6705599"/>
              <a:gd name="connsiteY15" fmla="*/ 1122119 h 4832092"/>
              <a:gd name="connsiteX16" fmla="*/ 6705599 w 6705599"/>
              <a:gd name="connsiteY16" fmla="*/ 1659018 h 4832092"/>
              <a:gd name="connsiteX17" fmla="*/ 6705599 w 6705599"/>
              <a:gd name="connsiteY17" fmla="*/ 2195917 h 4832092"/>
              <a:gd name="connsiteX18" fmla="*/ 6705599 w 6705599"/>
              <a:gd name="connsiteY18" fmla="*/ 2732816 h 4832092"/>
              <a:gd name="connsiteX19" fmla="*/ 6705599 w 6705599"/>
              <a:gd name="connsiteY19" fmla="*/ 3318037 h 4832092"/>
              <a:gd name="connsiteX20" fmla="*/ 6705599 w 6705599"/>
              <a:gd name="connsiteY20" fmla="*/ 3854936 h 4832092"/>
              <a:gd name="connsiteX21" fmla="*/ 6705599 w 6705599"/>
              <a:gd name="connsiteY21" fmla="*/ 4832092 h 4832092"/>
              <a:gd name="connsiteX22" fmla="*/ 6079743 w 6705599"/>
              <a:gd name="connsiteY22" fmla="*/ 4832092 h 4832092"/>
              <a:gd name="connsiteX23" fmla="*/ 5587999 w 6705599"/>
              <a:gd name="connsiteY23" fmla="*/ 4832092 h 4832092"/>
              <a:gd name="connsiteX24" fmla="*/ 5230367 w 6705599"/>
              <a:gd name="connsiteY24" fmla="*/ 4832092 h 4832092"/>
              <a:gd name="connsiteX25" fmla="*/ 4872735 w 6705599"/>
              <a:gd name="connsiteY25" fmla="*/ 4832092 h 4832092"/>
              <a:gd name="connsiteX26" fmla="*/ 4380991 w 6705599"/>
              <a:gd name="connsiteY26" fmla="*/ 4832092 h 4832092"/>
              <a:gd name="connsiteX27" fmla="*/ 3822191 w 6705599"/>
              <a:gd name="connsiteY27" fmla="*/ 4832092 h 4832092"/>
              <a:gd name="connsiteX28" fmla="*/ 3397503 w 6705599"/>
              <a:gd name="connsiteY28" fmla="*/ 4832092 h 4832092"/>
              <a:gd name="connsiteX29" fmla="*/ 2838704 w 6705599"/>
              <a:gd name="connsiteY29" fmla="*/ 4832092 h 4832092"/>
              <a:gd name="connsiteX30" fmla="*/ 2145792 w 6705599"/>
              <a:gd name="connsiteY30" fmla="*/ 4832092 h 4832092"/>
              <a:gd name="connsiteX31" fmla="*/ 1721104 w 6705599"/>
              <a:gd name="connsiteY31" fmla="*/ 4832092 h 4832092"/>
              <a:gd name="connsiteX32" fmla="*/ 1229360 w 6705599"/>
              <a:gd name="connsiteY32" fmla="*/ 4832092 h 4832092"/>
              <a:gd name="connsiteX33" fmla="*/ 536448 w 6705599"/>
              <a:gd name="connsiteY33" fmla="*/ 4832092 h 4832092"/>
              <a:gd name="connsiteX34" fmla="*/ 0 w 6705599"/>
              <a:gd name="connsiteY34" fmla="*/ 4832092 h 4832092"/>
              <a:gd name="connsiteX35" fmla="*/ 0 w 6705599"/>
              <a:gd name="connsiteY35" fmla="*/ 4295193 h 4832092"/>
              <a:gd name="connsiteX36" fmla="*/ 0 w 6705599"/>
              <a:gd name="connsiteY36" fmla="*/ 3758294 h 4832092"/>
              <a:gd name="connsiteX37" fmla="*/ 0 w 6705599"/>
              <a:gd name="connsiteY37" fmla="*/ 3221395 h 4832092"/>
              <a:gd name="connsiteX38" fmla="*/ 0 w 6705599"/>
              <a:gd name="connsiteY38" fmla="*/ 2587854 h 4832092"/>
              <a:gd name="connsiteX39" fmla="*/ 0 w 6705599"/>
              <a:gd name="connsiteY39" fmla="*/ 2099276 h 4832092"/>
              <a:gd name="connsiteX40" fmla="*/ 0 w 6705599"/>
              <a:gd name="connsiteY40" fmla="*/ 1707339 h 4832092"/>
              <a:gd name="connsiteX41" fmla="*/ 0 w 6705599"/>
              <a:gd name="connsiteY41" fmla="*/ 1218761 h 4832092"/>
              <a:gd name="connsiteX42" fmla="*/ 0 w 6705599"/>
              <a:gd name="connsiteY42" fmla="*/ 681862 h 4832092"/>
              <a:gd name="connsiteX43" fmla="*/ 0 w 6705599"/>
              <a:gd name="connsiteY43" fmla="*/ 0 h 483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05599" h="4832092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68539" y="161985"/>
                  <a:pt x="6672616" y="383375"/>
                  <a:pt x="6705599" y="585220"/>
                </a:cubicBezTo>
                <a:cubicBezTo>
                  <a:pt x="6738582" y="787065"/>
                  <a:pt x="6687896" y="943839"/>
                  <a:pt x="6705599" y="1122119"/>
                </a:cubicBezTo>
                <a:cubicBezTo>
                  <a:pt x="6723302" y="1300399"/>
                  <a:pt x="6674124" y="1457918"/>
                  <a:pt x="6705599" y="1659018"/>
                </a:cubicBezTo>
                <a:cubicBezTo>
                  <a:pt x="6737074" y="1860118"/>
                  <a:pt x="6665746" y="1989439"/>
                  <a:pt x="6705599" y="2195917"/>
                </a:cubicBezTo>
                <a:cubicBezTo>
                  <a:pt x="6745452" y="2402395"/>
                  <a:pt x="6642431" y="2579545"/>
                  <a:pt x="6705599" y="2732816"/>
                </a:cubicBezTo>
                <a:cubicBezTo>
                  <a:pt x="6768767" y="2886087"/>
                  <a:pt x="6647673" y="3176049"/>
                  <a:pt x="6705599" y="3318037"/>
                </a:cubicBezTo>
                <a:cubicBezTo>
                  <a:pt x="6763525" y="3460025"/>
                  <a:pt x="6673098" y="3704993"/>
                  <a:pt x="6705599" y="3854936"/>
                </a:cubicBezTo>
                <a:cubicBezTo>
                  <a:pt x="6738100" y="4004879"/>
                  <a:pt x="6675534" y="4505793"/>
                  <a:pt x="6705599" y="4832092"/>
                </a:cubicBezTo>
                <a:cubicBezTo>
                  <a:pt x="6520779" y="4886638"/>
                  <a:pt x="6312319" y="4805652"/>
                  <a:pt x="6079743" y="4832092"/>
                </a:cubicBezTo>
                <a:cubicBezTo>
                  <a:pt x="5847167" y="4858532"/>
                  <a:pt x="5833241" y="4798773"/>
                  <a:pt x="5587999" y="4832092"/>
                </a:cubicBezTo>
                <a:cubicBezTo>
                  <a:pt x="5342757" y="4865411"/>
                  <a:pt x="5350377" y="4803970"/>
                  <a:pt x="5230367" y="4832092"/>
                </a:cubicBezTo>
                <a:cubicBezTo>
                  <a:pt x="5110357" y="4860214"/>
                  <a:pt x="4979908" y="4805037"/>
                  <a:pt x="4872735" y="4832092"/>
                </a:cubicBezTo>
                <a:cubicBezTo>
                  <a:pt x="4765562" y="4859147"/>
                  <a:pt x="4596390" y="4789998"/>
                  <a:pt x="4380991" y="4832092"/>
                </a:cubicBezTo>
                <a:cubicBezTo>
                  <a:pt x="4165592" y="4874186"/>
                  <a:pt x="4013293" y="4806914"/>
                  <a:pt x="3822191" y="4832092"/>
                </a:cubicBezTo>
                <a:cubicBezTo>
                  <a:pt x="3631089" y="4857270"/>
                  <a:pt x="3605209" y="4792233"/>
                  <a:pt x="3397503" y="4832092"/>
                </a:cubicBezTo>
                <a:cubicBezTo>
                  <a:pt x="3189797" y="4871951"/>
                  <a:pt x="2995325" y="4779376"/>
                  <a:pt x="2838704" y="4832092"/>
                </a:cubicBezTo>
                <a:cubicBezTo>
                  <a:pt x="2682083" y="4884808"/>
                  <a:pt x="2375185" y="4784261"/>
                  <a:pt x="2145792" y="4832092"/>
                </a:cubicBezTo>
                <a:cubicBezTo>
                  <a:pt x="1916399" y="4879923"/>
                  <a:pt x="1834848" y="4783738"/>
                  <a:pt x="1721104" y="4832092"/>
                </a:cubicBezTo>
                <a:cubicBezTo>
                  <a:pt x="1607360" y="4880446"/>
                  <a:pt x="1369795" y="4823670"/>
                  <a:pt x="1229360" y="4832092"/>
                </a:cubicBezTo>
                <a:cubicBezTo>
                  <a:pt x="1088925" y="4840514"/>
                  <a:pt x="835973" y="4799402"/>
                  <a:pt x="536448" y="4832092"/>
                </a:cubicBezTo>
                <a:cubicBezTo>
                  <a:pt x="236923" y="4864782"/>
                  <a:pt x="176501" y="4782161"/>
                  <a:pt x="0" y="4832092"/>
                </a:cubicBezTo>
                <a:cubicBezTo>
                  <a:pt x="-51053" y="4586911"/>
                  <a:pt x="7201" y="4535431"/>
                  <a:pt x="0" y="4295193"/>
                </a:cubicBezTo>
                <a:cubicBezTo>
                  <a:pt x="-7201" y="4054955"/>
                  <a:pt x="28388" y="3972892"/>
                  <a:pt x="0" y="3758294"/>
                </a:cubicBezTo>
                <a:cubicBezTo>
                  <a:pt x="-28388" y="3543696"/>
                  <a:pt x="27285" y="3479874"/>
                  <a:pt x="0" y="3221395"/>
                </a:cubicBezTo>
                <a:cubicBezTo>
                  <a:pt x="-27285" y="2962916"/>
                  <a:pt x="63586" y="2775424"/>
                  <a:pt x="0" y="2587854"/>
                </a:cubicBezTo>
                <a:cubicBezTo>
                  <a:pt x="-63586" y="2400284"/>
                  <a:pt x="48625" y="2314424"/>
                  <a:pt x="0" y="2099276"/>
                </a:cubicBezTo>
                <a:cubicBezTo>
                  <a:pt x="-48625" y="1884128"/>
                  <a:pt x="18207" y="1788693"/>
                  <a:pt x="0" y="1707339"/>
                </a:cubicBezTo>
                <a:cubicBezTo>
                  <a:pt x="-18207" y="1625985"/>
                  <a:pt x="36138" y="1419578"/>
                  <a:pt x="0" y="1218761"/>
                </a:cubicBezTo>
                <a:cubicBezTo>
                  <a:pt x="-36138" y="1017944"/>
                  <a:pt x="60770" y="854074"/>
                  <a:pt x="0" y="681862"/>
                </a:cubicBezTo>
                <a:cubicBezTo>
                  <a:pt x="-60770" y="509650"/>
                  <a:pt x="66996" y="242197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400" b="0" i="0" dirty="0">
                <a:effectLst/>
                <a:latin typeface="inherit"/>
              </a:rPr>
              <a:t>انهارده هنتكلم عن اول </a:t>
            </a:r>
            <a:r>
              <a:rPr lang="en-US" sz="1400" b="0" i="0" dirty="0">
                <a:effectLst/>
                <a:latin typeface="inherit"/>
              </a:rPr>
              <a:t>principle </a:t>
            </a:r>
            <a:r>
              <a:rPr lang="ar-EG" sz="1400" b="0" i="0" dirty="0">
                <a:effectLst/>
                <a:latin typeface="inherit"/>
              </a:rPr>
              <a:t>في ال </a:t>
            </a:r>
            <a:r>
              <a:rPr lang="en-US" sz="1400" b="0" i="0" dirty="0">
                <a:effectLst/>
                <a:latin typeface="inherit"/>
              </a:rPr>
              <a:t>‘</a:t>
            </a:r>
            <a:r>
              <a:rPr lang="en-US" sz="1400" b="1" i="0" dirty="0">
                <a:effectLst/>
                <a:latin typeface="inherit"/>
              </a:rPr>
              <a:t>S</a:t>
            </a:r>
            <a:r>
              <a:rPr lang="en-US" sz="1400" b="0" i="0" dirty="0">
                <a:effectLst/>
                <a:latin typeface="inherit"/>
              </a:rPr>
              <a:t>’OLID</a:t>
            </a:r>
            <a:r>
              <a:rPr lang="ar-EG" sz="1400" b="0" i="0" dirty="0">
                <a:effectLst/>
                <a:latin typeface="inherit"/>
              </a:rPr>
              <a:t> وهو ال</a:t>
            </a:r>
          </a:p>
          <a:p>
            <a:pPr algn="r" rtl="1"/>
            <a:endParaRPr lang="ar-EG" sz="1400" b="0" i="0" dirty="0">
              <a:effectLst/>
              <a:latin typeface="inherit"/>
            </a:endParaRPr>
          </a:p>
          <a:p>
            <a:pPr algn="r" rtl="1"/>
            <a:r>
              <a:rPr lang="en-US" sz="1400" b="1" i="0" u="sng" dirty="0">
                <a:effectLst/>
                <a:latin typeface="inherit"/>
              </a:rPr>
              <a:t>single responsibility principle (SSP) </a:t>
            </a:r>
          </a:p>
          <a:p>
            <a:pPr algn="r" rtl="1"/>
            <a:endParaRPr lang="ar-EG" sz="1400" b="0" i="0" dirty="0">
              <a:effectLst/>
              <a:latin typeface="inherit"/>
            </a:endParaRPr>
          </a:p>
          <a:p>
            <a:pPr algn="r" rtl="1"/>
            <a:r>
              <a:rPr lang="ar-EG" sz="1400" b="1" i="0" dirty="0">
                <a:effectLst/>
                <a:latin typeface="inherit"/>
              </a:rPr>
              <a:t>يعني كل </a:t>
            </a:r>
            <a:r>
              <a:rPr lang="en-US" sz="1400" b="1" i="0" dirty="0">
                <a:effectLst/>
                <a:latin typeface="inherit"/>
              </a:rPr>
              <a:t>class</a:t>
            </a:r>
            <a:r>
              <a:rPr lang="ar-EG" sz="1400" b="1" i="0" dirty="0">
                <a:effectLst/>
                <a:latin typeface="inherit"/>
              </a:rPr>
              <a:t> يكون </a:t>
            </a:r>
            <a:r>
              <a:rPr lang="ar-EG" sz="1400" b="1" i="0" dirty="0" err="1">
                <a:effectLst/>
                <a:latin typeface="inherit"/>
              </a:rPr>
              <a:t>مسؤل</a:t>
            </a:r>
            <a:r>
              <a:rPr lang="ar-EG" sz="1400" b="1" i="0" dirty="0">
                <a:effectLst/>
                <a:latin typeface="inherit"/>
              </a:rPr>
              <a:t> عن وظيفه واحده بس.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0" i="0" dirty="0">
                <a:effectLst/>
                <a:latin typeface="inherit"/>
              </a:rPr>
              <a:t>مثلاً </a:t>
            </a:r>
            <a:r>
              <a:rPr lang="ar-EG" sz="1400" b="0" i="0" dirty="0" err="1">
                <a:effectLst/>
                <a:latin typeface="inherit"/>
              </a:rPr>
              <a:t>عايزه</a:t>
            </a:r>
            <a:r>
              <a:rPr lang="ar-EG" sz="1400" b="0" i="0" dirty="0">
                <a:effectLst/>
                <a:latin typeface="inherit"/>
              </a:rPr>
              <a:t> اعمل عمليه بيع يبقا الكلاس ده كل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اللي فيه </a:t>
            </a:r>
            <a:r>
              <a:rPr lang="ar-EG" sz="1400" b="0" i="0" dirty="0" err="1">
                <a:effectLst/>
                <a:latin typeface="inherit"/>
              </a:rPr>
              <a:t>هتكون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بتخص</a:t>
            </a:r>
            <a:r>
              <a:rPr lang="ar-EG" sz="1400" b="0" i="0" dirty="0">
                <a:effectLst/>
                <a:latin typeface="inherit"/>
              </a:rPr>
              <a:t> عمليه البيع يعنى </a:t>
            </a:r>
            <a:r>
              <a:rPr lang="ar-EG" sz="1400" b="1" i="0" dirty="0" err="1">
                <a:effectLst/>
                <a:latin typeface="inherit"/>
              </a:rPr>
              <a:t>ماينفعش</a:t>
            </a:r>
            <a:r>
              <a:rPr lang="ar-EG" sz="1400" b="1" i="0" dirty="0">
                <a:effectLst/>
                <a:latin typeface="inherit"/>
              </a:rPr>
              <a:t> اجي في النص واعمل فانكشن </a:t>
            </a:r>
            <a:r>
              <a:rPr lang="ar-EG" sz="1400" b="1" i="0" dirty="0" err="1">
                <a:effectLst/>
                <a:latin typeface="inherit"/>
              </a:rPr>
              <a:t>بتحسبلي</a:t>
            </a:r>
            <a:r>
              <a:rPr lang="ar-EG" sz="1400" b="1" i="0" dirty="0">
                <a:effectLst/>
                <a:latin typeface="inherit"/>
              </a:rPr>
              <a:t> الفاتورة.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وبكده لمه أطبق ال </a:t>
            </a:r>
            <a:r>
              <a:rPr lang="en-US" sz="1400" b="0" i="0" dirty="0">
                <a:effectLst/>
                <a:latin typeface="inherit"/>
              </a:rPr>
              <a:t>single responsibility principle </a:t>
            </a:r>
            <a:r>
              <a:rPr lang="ar-EG" sz="1400" b="1" i="0" dirty="0">
                <a:effectLst/>
                <a:latin typeface="inherit"/>
              </a:rPr>
              <a:t>اكون زودت ال</a:t>
            </a:r>
            <a:r>
              <a:rPr lang="en-US" sz="1400" b="1" i="0" dirty="0">
                <a:effectLst/>
                <a:latin typeface="inherit"/>
              </a:rPr>
              <a:t>cohesion</a:t>
            </a:r>
            <a:r>
              <a:rPr lang="ar-EG" sz="1400" b="1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1" i="0" dirty="0">
                <a:effectLst/>
                <a:latin typeface="inherit"/>
              </a:rPr>
              <a:t>لان كلاس واحد </a:t>
            </a:r>
            <a:r>
              <a:rPr lang="ar-EG" sz="1400" b="1" i="0" dirty="0" err="1">
                <a:effectLst/>
                <a:latin typeface="inherit"/>
              </a:rPr>
              <a:t>هيكون</a:t>
            </a:r>
            <a:r>
              <a:rPr lang="ar-EG" sz="1400" b="1" i="0" dirty="0">
                <a:effectLst/>
                <a:latin typeface="inherit"/>
              </a:rPr>
              <a:t> جامع كل </a:t>
            </a:r>
            <a:r>
              <a:rPr lang="ar-EG" sz="1400" b="1" i="0" dirty="0" err="1">
                <a:effectLst/>
                <a:latin typeface="inherit"/>
              </a:rPr>
              <a:t>الفانكشن</a:t>
            </a:r>
            <a:r>
              <a:rPr lang="ar-EG" sz="1400" b="1" i="0" dirty="0">
                <a:effectLst/>
                <a:latin typeface="inherit"/>
              </a:rPr>
              <a:t> وكل الداتا اللي </a:t>
            </a:r>
            <a:r>
              <a:rPr lang="ar-EG" sz="1400" b="1" i="0" dirty="0" err="1">
                <a:effectLst/>
                <a:latin typeface="inherit"/>
              </a:rPr>
              <a:t>بتخص</a:t>
            </a:r>
            <a:r>
              <a:rPr lang="ar-EG" sz="1400" b="1" i="0" dirty="0">
                <a:effectLst/>
                <a:latin typeface="inherit"/>
              </a:rPr>
              <a:t> موضوع واحد وبكده اكون عرفت اربط بينهم.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1" i="0" dirty="0" err="1">
                <a:effectLst/>
                <a:latin typeface="inherit"/>
              </a:rPr>
              <a:t>وهكون</a:t>
            </a:r>
            <a:r>
              <a:rPr lang="ar-EG" sz="1400" b="1" i="0" dirty="0">
                <a:effectLst/>
                <a:latin typeface="inherit"/>
              </a:rPr>
              <a:t> قللت ال </a:t>
            </a:r>
            <a:r>
              <a:rPr lang="en-US" sz="1400" b="1" i="0" dirty="0">
                <a:effectLst/>
                <a:latin typeface="inherit"/>
              </a:rPr>
              <a:t>coupling </a:t>
            </a:r>
            <a:r>
              <a:rPr lang="ar-EG" sz="1400" b="1" i="0" dirty="0">
                <a:effectLst/>
                <a:latin typeface="inherit"/>
              </a:rPr>
              <a:t>لان كل </a:t>
            </a:r>
            <a:r>
              <a:rPr lang="ar-EG" sz="1400" b="1" i="0" dirty="0" err="1">
                <a:effectLst/>
                <a:latin typeface="inherit"/>
              </a:rPr>
              <a:t>الفانكشن</a:t>
            </a:r>
            <a:r>
              <a:rPr lang="ar-EG" sz="1400" b="1" i="0" dirty="0">
                <a:effectLst/>
                <a:latin typeface="inherit"/>
              </a:rPr>
              <a:t> اللي </a:t>
            </a:r>
            <a:r>
              <a:rPr lang="ar-EG" sz="1400" b="1" i="0" dirty="0" err="1">
                <a:effectLst/>
                <a:latin typeface="inherit"/>
              </a:rPr>
              <a:t>هيحتاجها</a:t>
            </a:r>
            <a:r>
              <a:rPr lang="ar-EG" sz="1400" b="1" i="0" dirty="0">
                <a:effectLst/>
                <a:latin typeface="inherit"/>
              </a:rPr>
              <a:t> الكلاس ده </a:t>
            </a:r>
            <a:r>
              <a:rPr lang="ar-EG" sz="1400" b="1" i="0" dirty="0" err="1">
                <a:effectLst/>
                <a:latin typeface="inherit"/>
              </a:rPr>
              <a:t>هتكون</a:t>
            </a:r>
            <a:r>
              <a:rPr lang="ar-EG" sz="1400" b="1" i="0" dirty="0">
                <a:effectLst/>
                <a:latin typeface="inherit"/>
              </a:rPr>
              <a:t> موجوده فيه  ف انا مش مضطر اكون معتمد ع اي كلاس </a:t>
            </a:r>
            <a:r>
              <a:rPr lang="ar-EG" sz="1400" b="1" i="0" dirty="0" err="1">
                <a:effectLst/>
                <a:latin typeface="inherit"/>
              </a:rPr>
              <a:t>تاني</a:t>
            </a:r>
            <a:r>
              <a:rPr lang="ar-EG" sz="1400" b="1" i="0" dirty="0">
                <a:effectLst/>
                <a:latin typeface="inherit"/>
              </a:rPr>
              <a:t> في اي حاجه.</a:t>
            </a:r>
          </a:p>
          <a:p>
            <a:pPr algn="r" rtl="1"/>
            <a:endParaRPr lang="ar-EG" sz="1400" b="1" i="0" dirty="0">
              <a:effectLst/>
              <a:latin typeface="inherit"/>
            </a:endParaRPr>
          </a:p>
          <a:p>
            <a:pPr algn="r" rtl="1"/>
            <a:r>
              <a:rPr lang="ar-EG" sz="1400" b="0" i="0" dirty="0">
                <a:effectLst/>
                <a:latin typeface="inherit"/>
              </a:rPr>
              <a:t> (ال </a:t>
            </a:r>
            <a:r>
              <a:rPr lang="en-US" sz="1400" b="0" i="0" dirty="0">
                <a:effectLst/>
                <a:latin typeface="inherit"/>
              </a:rPr>
              <a:t>coupling &amp;&amp; cohesion </a:t>
            </a:r>
            <a:r>
              <a:rPr lang="ar-EG" sz="1400" b="0" i="0" dirty="0" err="1">
                <a:effectLst/>
                <a:latin typeface="inherit"/>
              </a:rPr>
              <a:t>اتكلمنا</a:t>
            </a:r>
            <a:r>
              <a:rPr lang="ar-EG" sz="1400" b="0" i="0" dirty="0">
                <a:effectLst/>
                <a:latin typeface="inherit"/>
              </a:rPr>
              <a:t> عليهم المرة اللي فاتت ) ولمه اقلل ال </a:t>
            </a:r>
            <a:r>
              <a:rPr lang="en-US" sz="1400" b="0" i="0" dirty="0">
                <a:effectLst/>
                <a:latin typeface="inherit"/>
              </a:rPr>
              <a:t>coupling </a:t>
            </a:r>
            <a:r>
              <a:rPr lang="ar-EG" sz="1400" b="0" i="0" dirty="0">
                <a:effectLst/>
                <a:latin typeface="inherit"/>
              </a:rPr>
              <a:t> و أزود ال </a:t>
            </a:r>
            <a:r>
              <a:rPr lang="en-US" sz="1400" b="0" i="0" dirty="0">
                <a:effectLst/>
                <a:latin typeface="inherit"/>
              </a:rPr>
              <a:t>cohesion </a:t>
            </a:r>
            <a:r>
              <a:rPr lang="ar-EG" sz="1400" b="0" i="0" dirty="0">
                <a:effectLst/>
                <a:latin typeface="inherit"/>
              </a:rPr>
              <a:t>ف كده حرفياً الكود </a:t>
            </a:r>
            <a:r>
              <a:rPr lang="ar-EG" sz="1400" b="0" i="0" dirty="0" err="1">
                <a:effectLst/>
                <a:latin typeface="inherit"/>
              </a:rPr>
              <a:t>بتاعي</a:t>
            </a:r>
            <a:r>
              <a:rPr lang="ar-EG" sz="1400" b="0" i="0" dirty="0">
                <a:effectLst/>
                <a:latin typeface="inherit"/>
              </a:rPr>
              <a:t> في افضل حالة، بقا سهل اقراءه وافهمه واعرف اعدل عليه بكل سهوله من غير ما اتوه في الكود.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واحنا ك </a:t>
            </a:r>
            <a:r>
              <a:rPr lang="en-US" sz="1400" b="0" i="0" dirty="0">
                <a:effectLst/>
                <a:latin typeface="inherit"/>
              </a:rPr>
              <a:t>programmers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نعتبر </a:t>
            </a:r>
            <a:r>
              <a:rPr lang="en-US" sz="1400" b="0" i="0" dirty="0">
                <a:effectLst/>
                <a:latin typeface="inherit"/>
              </a:rPr>
              <a:t>single responsibility principle</a:t>
            </a:r>
            <a:r>
              <a:rPr lang="ar-EG" sz="1400" b="0" i="0" dirty="0">
                <a:effectLst/>
                <a:latin typeface="inherit"/>
              </a:rPr>
              <a:t> بيكون لينا مجال واحد بس وافضل اتعلم فيه متخيل كده </a:t>
            </a:r>
            <a:r>
              <a:rPr lang="ar-EG" sz="1400" b="0" i="0" dirty="0" err="1">
                <a:effectLst/>
                <a:latin typeface="inherit"/>
              </a:rPr>
              <a:t>بتتعلم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web </a:t>
            </a:r>
            <a:r>
              <a:rPr lang="ar-EG" sz="1400" b="0" i="0" dirty="0">
                <a:effectLst/>
                <a:latin typeface="inherit"/>
              </a:rPr>
              <a:t>و </a:t>
            </a:r>
            <a:r>
              <a:rPr lang="en-US" sz="1400" b="0" i="0" dirty="0">
                <a:effectLst/>
                <a:latin typeface="inherit"/>
              </a:rPr>
              <a:t>flutter </a:t>
            </a:r>
            <a:r>
              <a:rPr lang="ar-EG" sz="1400" b="0" i="0" dirty="0">
                <a:effectLst/>
                <a:latin typeface="inherit"/>
              </a:rPr>
              <a:t>و</a:t>
            </a:r>
            <a:r>
              <a:rPr lang="en-US" sz="1400" b="0" i="0" dirty="0">
                <a:effectLst/>
                <a:latin typeface="inherit"/>
              </a:rPr>
              <a:t>data analysis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كميه ال </a:t>
            </a:r>
            <a:r>
              <a:rPr lang="en-US" sz="1400" b="0" i="0" dirty="0">
                <a:effectLst/>
                <a:latin typeface="inherit"/>
              </a:rPr>
              <a:t>coupling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واللغبطه</a:t>
            </a:r>
            <a:r>
              <a:rPr lang="ar-EG" sz="1400" b="0" i="0" dirty="0">
                <a:effectLst/>
                <a:latin typeface="inherit"/>
              </a:rPr>
              <a:t> اللي </a:t>
            </a:r>
            <a:r>
              <a:rPr lang="ar-EG" sz="1400" b="0" i="0" dirty="0" err="1">
                <a:effectLst/>
                <a:latin typeface="inherit"/>
              </a:rPr>
              <a:t>هتحصل</a:t>
            </a:r>
            <a:r>
              <a:rPr lang="ar-EG" sz="1400" b="0" i="0" dirty="0">
                <a:effectLst/>
                <a:latin typeface="inherit"/>
              </a:rPr>
              <a:t> في دماغك غير لمه تمسك مجال واحد وتكون مبدع فيه ووقت </a:t>
            </a:r>
            <a:r>
              <a:rPr lang="ar-EG" sz="1400" b="0" i="0" dirty="0" err="1">
                <a:effectLst/>
                <a:latin typeface="inherit"/>
              </a:rPr>
              <a:t>ماتكون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تايه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هتبقا</a:t>
            </a:r>
            <a:r>
              <a:rPr lang="ar-EG" sz="1400" b="0" i="0" dirty="0">
                <a:effectLst/>
                <a:latin typeface="inherit"/>
              </a:rPr>
              <a:t> عارف انت </a:t>
            </a:r>
            <a:r>
              <a:rPr lang="ar-EG" sz="1400" b="0" i="0" dirty="0" err="1">
                <a:effectLst/>
                <a:latin typeface="inherit"/>
              </a:rPr>
              <a:t>تايه</a:t>
            </a:r>
            <a:r>
              <a:rPr lang="ar-EG" sz="1400" b="0" i="0" dirty="0">
                <a:effectLst/>
                <a:latin typeface="inherit"/>
              </a:rPr>
              <a:t> فين، يعنى انا محتاج يبقى </a:t>
            </a:r>
            <a:r>
              <a:rPr lang="ar-EG" sz="1400" b="0" i="0" dirty="0" err="1">
                <a:effectLst/>
                <a:latin typeface="inherit"/>
              </a:rPr>
              <a:t>عندى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cohesion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عالى</a:t>
            </a:r>
            <a:r>
              <a:rPr lang="ar-EG" sz="1400" b="0" i="0" dirty="0">
                <a:effectLst/>
                <a:latin typeface="inherit"/>
              </a:rPr>
              <a:t> ومحتاج اقلل ال </a:t>
            </a:r>
            <a:r>
              <a:rPr lang="en-US" sz="1400" b="0" i="0" dirty="0">
                <a:effectLst/>
                <a:latin typeface="inherit"/>
              </a:rPr>
              <a:t>coupling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العالى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اللى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عندى</a:t>
            </a:r>
            <a:r>
              <a:rPr lang="ar-EG" sz="1400" b="0" i="0" dirty="0">
                <a:effectLst/>
                <a:latin typeface="inherit"/>
              </a:rPr>
              <a:t>.</a:t>
            </a:r>
            <a:endParaRPr lang="en-US" sz="1400" b="0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86735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6986528"/>
          </a:xfrm>
          <a:custGeom>
            <a:avLst/>
            <a:gdLst>
              <a:gd name="connsiteX0" fmla="*/ 0 w 6705599"/>
              <a:gd name="connsiteY0" fmla="*/ 0 h 6986528"/>
              <a:gd name="connsiteX1" fmla="*/ 357632 w 6705599"/>
              <a:gd name="connsiteY1" fmla="*/ 0 h 6986528"/>
              <a:gd name="connsiteX2" fmla="*/ 916432 w 6705599"/>
              <a:gd name="connsiteY2" fmla="*/ 0 h 6986528"/>
              <a:gd name="connsiteX3" fmla="*/ 1341120 w 6705599"/>
              <a:gd name="connsiteY3" fmla="*/ 0 h 6986528"/>
              <a:gd name="connsiteX4" fmla="*/ 2034032 w 6705599"/>
              <a:gd name="connsiteY4" fmla="*/ 0 h 6986528"/>
              <a:gd name="connsiteX5" fmla="*/ 2458720 w 6705599"/>
              <a:gd name="connsiteY5" fmla="*/ 0 h 6986528"/>
              <a:gd name="connsiteX6" fmla="*/ 2816352 w 6705599"/>
              <a:gd name="connsiteY6" fmla="*/ 0 h 6986528"/>
              <a:gd name="connsiteX7" fmla="*/ 3509263 w 6705599"/>
              <a:gd name="connsiteY7" fmla="*/ 0 h 6986528"/>
              <a:gd name="connsiteX8" fmla="*/ 3933951 w 6705599"/>
              <a:gd name="connsiteY8" fmla="*/ 0 h 6986528"/>
              <a:gd name="connsiteX9" fmla="*/ 4425695 w 6705599"/>
              <a:gd name="connsiteY9" fmla="*/ 0 h 6986528"/>
              <a:gd name="connsiteX10" fmla="*/ 4984495 w 6705599"/>
              <a:gd name="connsiteY10" fmla="*/ 0 h 6986528"/>
              <a:gd name="connsiteX11" fmla="*/ 5677407 w 6705599"/>
              <a:gd name="connsiteY11" fmla="*/ 0 h 6986528"/>
              <a:gd name="connsiteX12" fmla="*/ 6035039 w 6705599"/>
              <a:gd name="connsiteY12" fmla="*/ 0 h 6986528"/>
              <a:gd name="connsiteX13" fmla="*/ 6705599 w 6705599"/>
              <a:gd name="connsiteY13" fmla="*/ 0 h 6986528"/>
              <a:gd name="connsiteX14" fmla="*/ 6705599 w 6705599"/>
              <a:gd name="connsiteY14" fmla="*/ 652076 h 6986528"/>
              <a:gd name="connsiteX15" fmla="*/ 6705599 w 6705599"/>
              <a:gd name="connsiteY15" fmla="*/ 1234287 h 6986528"/>
              <a:gd name="connsiteX16" fmla="*/ 6705599 w 6705599"/>
              <a:gd name="connsiteY16" fmla="*/ 1816497 h 6986528"/>
              <a:gd name="connsiteX17" fmla="*/ 6705599 w 6705599"/>
              <a:gd name="connsiteY17" fmla="*/ 2398708 h 6986528"/>
              <a:gd name="connsiteX18" fmla="*/ 6705599 w 6705599"/>
              <a:gd name="connsiteY18" fmla="*/ 2980919 h 6986528"/>
              <a:gd name="connsiteX19" fmla="*/ 6705599 w 6705599"/>
              <a:gd name="connsiteY19" fmla="*/ 3632995 h 6986528"/>
              <a:gd name="connsiteX20" fmla="*/ 6705599 w 6705599"/>
              <a:gd name="connsiteY20" fmla="*/ 4215205 h 6986528"/>
              <a:gd name="connsiteX21" fmla="*/ 6705599 w 6705599"/>
              <a:gd name="connsiteY21" fmla="*/ 4797416 h 6986528"/>
              <a:gd name="connsiteX22" fmla="*/ 6705599 w 6705599"/>
              <a:gd name="connsiteY22" fmla="*/ 5449492 h 6986528"/>
              <a:gd name="connsiteX23" fmla="*/ 6705599 w 6705599"/>
              <a:gd name="connsiteY23" fmla="*/ 6031703 h 6986528"/>
              <a:gd name="connsiteX24" fmla="*/ 6705599 w 6705599"/>
              <a:gd name="connsiteY24" fmla="*/ 6986528 h 6986528"/>
              <a:gd name="connsiteX25" fmla="*/ 6079743 w 6705599"/>
              <a:gd name="connsiteY25" fmla="*/ 6986528 h 6986528"/>
              <a:gd name="connsiteX26" fmla="*/ 5587999 w 6705599"/>
              <a:gd name="connsiteY26" fmla="*/ 6986528 h 6986528"/>
              <a:gd name="connsiteX27" fmla="*/ 5029199 w 6705599"/>
              <a:gd name="connsiteY27" fmla="*/ 6986528 h 6986528"/>
              <a:gd name="connsiteX28" fmla="*/ 4604511 w 6705599"/>
              <a:gd name="connsiteY28" fmla="*/ 6986528 h 6986528"/>
              <a:gd name="connsiteX29" fmla="*/ 4045711 w 6705599"/>
              <a:gd name="connsiteY29" fmla="*/ 6986528 h 6986528"/>
              <a:gd name="connsiteX30" fmla="*/ 3352800 w 6705599"/>
              <a:gd name="connsiteY30" fmla="*/ 6986528 h 6986528"/>
              <a:gd name="connsiteX31" fmla="*/ 2928112 w 6705599"/>
              <a:gd name="connsiteY31" fmla="*/ 6986528 h 6986528"/>
              <a:gd name="connsiteX32" fmla="*/ 2436368 w 6705599"/>
              <a:gd name="connsiteY32" fmla="*/ 6986528 h 6986528"/>
              <a:gd name="connsiteX33" fmla="*/ 1743456 w 6705599"/>
              <a:gd name="connsiteY33" fmla="*/ 6986528 h 6986528"/>
              <a:gd name="connsiteX34" fmla="*/ 1050544 w 6705599"/>
              <a:gd name="connsiteY34" fmla="*/ 6986528 h 6986528"/>
              <a:gd name="connsiteX35" fmla="*/ 491744 w 6705599"/>
              <a:gd name="connsiteY35" fmla="*/ 6986528 h 6986528"/>
              <a:gd name="connsiteX36" fmla="*/ 0 w 6705599"/>
              <a:gd name="connsiteY36" fmla="*/ 6986528 h 6986528"/>
              <a:gd name="connsiteX37" fmla="*/ 0 w 6705599"/>
              <a:gd name="connsiteY37" fmla="*/ 6474183 h 6986528"/>
              <a:gd name="connsiteX38" fmla="*/ 0 w 6705599"/>
              <a:gd name="connsiteY38" fmla="*/ 5752241 h 6986528"/>
              <a:gd name="connsiteX39" fmla="*/ 0 w 6705599"/>
              <a:gd name="connsiteY39" fmla="*/ 5239896 h 6986528"/>
              <a:gd name="connsiteX40" fmla="*/ 0 w 6705599"/>
              <a:gd name="connsiteY40" fmla="*/ 4867281 h 6986528"/>
              <a:gd name="connsiteX41" fmla="*/ 0 w 6705599"/>
              <a:gd name="connsiteY41" fmla="*/ 4354936 h 6986528"/>
              <a:gd name="connsiteX42" fmla="*/ 0 w 6705599"/>
              <a:gd name="connsiteY42" fmla="*/ 3772725 h 6986528"/>
              <a:gd name="connsiteX43" fmla="*/ 0 w 6705599"/>
              <a:gd name="connsiteY43" fmla="*/ 3120649 h 6986528"/>
              <a:gd name="connsiteX44" fmla="*/ 0 w 6705599"/>
              <a:gd name="connsiteY44" fmla="*/ 2398708 h 6986528"/>
              <a:gd name="connsiteX45" fmla="*/ 0 w 6705599"/>
              <a:gd name="connsiteY45" fmla="*/ 1816497 h 6986528"/>
              <a:gd name="connsiteX46" fmla="*/ 0 w 6705599"/>
              <a:gd name="connsiteY46" fmla="*/ 1304152 h 6986528"/>
              <a:gd name="connsiteX47" fmla="*/ 0 w 6705599"/>
              <a:gd name="connsiteY47" fmla="*/ 582211 h 6986528"/>
              <a:gd name="connsiteX48" fmla="*/ 0 w 6705599"/>
              <a:gd name="connsiteY48" fmla="*/ 0 h 6986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705599" h="6986528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26227" y="262105"/>
                  <a:pt x="6670970" y="405279"/>
                  <a:pt x="6705599" y="652076"/>
                </a:cubicBezTo>
                <a:cubicBezTo>
                  <a:pt x="6740228" y="898873"/>
                  <a:pt x="6672506" y="976216"/>
                  <a:pt x="6705599" y="1234287"/>
                </a:cubicBezTo>
                <a:cubicBezTo>
                  <a:pt x="6738692" y="1492358"/>
                  <a:pt x="6637884" y="1558744"/>
                  <a:pt x="6705599" y="1816497"/>
                </a:cubicBezTo>
                <a:cubicBezTo>
                  <a:pt x="6773314" y="2074250"/>
                  <a:pt x="6693314" y="2144875"/>
                  <a:pt x="6705599" y="2398708"/>
                </a:cubicBezTo>
                <a:cubicBezTo>
                  <a:pt x="6717884" y="2652541"/>
                  <a:pt x="6696492" y="2757581"/>
                  <a:pt x="6705599" y="2980919"/>
                </a:cubicBezTo>
                <a:cubicBezTo>
                  <a:pt x="6714706" y="3204257"/>
                  <a:pt x="6694534" y="3416804"/>
                  <a:pt x="6705599" y="3632995"/>
                </a:cubicBezTo>
                <a:cubicBezTo>
                  <a:pt x="6716664" y="3849186"/>
                  <a:pt x="6668989" y="4004891"/>
                  <a:pt x="6705599" y="4215205"/>
                </a:cubicBezTo>
                <a:cubicBezTo>
                  <a:pt x="6742209" y="4425519"/>
                  <a:pt x="6685016" y="4667674"/>
                  <a:pt x="6705599" y="4797416"/>
                </a:cubicBezTo>
                <a:cubicBezTo>
                  <a:pt x="6726182" y="4927158"/>
                  <a:pt x="6631190" y="5170412"/>
                  <a:pt x="6705599" y="5449492"/>
                </a:cubicBezTo>
                <a:cubicBezTo>
                  <a:pt x="6780008" y="5728572"/>
                  <a:pt x="6663397" y="5794492"/>
                  <a:pt x="6705599" y="6031703"/>
                </a:cubicBezTo>
                <a:cubicBezTo>
                  <a:pt x="6747801" y="6268914"/>
                  <a:pt x="6623261" y="6566240"/>
                  <a:pt x="6705599" y="6986528"/>
                </a:cubicBezTo>
                <a:cubicBezTo>
                  <a:pt x="6536468" y="7015461"/>
                  <a:pt x="6281628" y="6938015"/>
                  <a:pt x="6079743" y="6986528"/>
                </a:cubicBezTo>
                <a:cubicBezTo>
                  <a:pt x="5877858" y="7035041"/>
                  <a:pt x="5803398" y="6944434"/>
                  <a:pt x="5587999" y="6986528"/>
                </a:cubicBezTo>
                <a:cubicBezTo>
                  <a:pt x="5372600" y="7028622"/>
                  <a:pt x="5220301" y="6961350"/>
                  <a:pt x="5029199" y="6986528"/>
                </a:cubicBezTo>
                <a:cubicBezTo>
                  <a:pt x="4838097" y="7011706"/>
                  <a:pt x="4812217" y="6946669"/>
                  <a:pt x="4604511" y="6986528"/>
                </a:cubicBezTo>
                <a:cubicBezTo>
                  <a:pt x="4396805" y="7026387"/>
                  <a:pt x="4209579" y="6938975"/>
                  <a:pt x="4045711" y="6986528"/>
                </a:cubicBezTo>
                <a:cubicBezTo>
                  <a:pt x="3881843" y="7034081"/>
                  <a:pt x="3579300" y="6936174"/>
                  <a:pt x="3352800" y="6986528"/>
                </a:cubicBezTo>
                <a:cubicBezTo>
                  <a:pt x="3126300" y="7036882"/>
                  <a:pt x="3041856" y="6938174"/>
                  <a:pt x="2928112" y="6986528"/>
                </a:cubicBezTo>
                <a:cubicBezTo>
                  <a:pt x="2814368" y="7034882"/>
                  <a:pt x="2576803" y="6978106"/>
                  <a:pt x="2436368" y="6986528"/>
                </a:cubicBezTo>
                <a:cubicBezTo>
                  <a:pt x="2295933" y="6994950"/>
                  <a:pt x="2042981" y="6953838"/>
                  <a:pt x="1743456" y="6986528"/>
                </a:cubicBezTo>
                <a:cubicBezTo>
                  <a:pt x="1443931" y="7019218"/>
                  <a:pt x="1246728" y="6958055"/>
                  <a:pt x="1050544" y="6986528"/>
                </a:cubicBezTo>
                <a:cubicBezTo>
                  <a:pt x="854360" y="7015001"/>
                  <a:pt x="750198" y="6929106"/>
                  <a:pt x="491744" y="6986528"/>
                </a:cubicBezTo>
                <a:cubicBezTo>
                  <a:pt x="233290" y="7043950"/>
                  <a:pt x="198865" y="6974005"/>
                  <a:pt x="0" y="6986528"/>
                </a:cubicBezTo>
                <a:cubicBezTo>
                  <a:pt x="-51551" y="6811788"/>
                  <a:pt x="14636" y="6610767"/>
                  <a:pt x="0" y="6474183"/>
                </a:cubicBezTo>
                <a:cubicBezTo>
                  <a:pt x="-14636" y="6337600"/>
                  <a:pt x="5289" y="5988074"/>
                  <a:pt x="0" y="5752241"/>
                </a:cubicBezTo>
                <a:cubicBezTo>
                  <a:pt x="-5289" y="5516408"/>
                  <a:pt x="14916" y="5447416"/>
                  <a:pt x="0" y="5239896"/>
                </a:cubicBezTo>
                <a:cubicBezTo>
                  <a:pt x="-14916" y="5032376"/>
                  <a:pt x="34592" y="4963692"/>
                  <a:pt x="0" y="4867281"/>
                </a:cubicBezTo>
                <a:cubicBezTo>
                  <a:pt x="-34592" y="4770870"/>
                  <a:pt x="17099" y="4503698"/>
                  <a:pt x="0" y="4354936"/>
                </a:cubicBezTo>
                <a:cubicBezTo>
                  <a:pt x="-17099" y="4206175"/>
                  <a:pt x="62091" y="4047911"/>
                  <a:pt x="0" y="3772725"/>
                </a:cubicBezTo>
                <a:cubicBezTo>
                  <a:pt x="-62091" y="3497539"/>
                  <a:pt x="62458" y="3327272"/>
                  <a:pt x="0" y="3120649"/>
                </a:cubicBezTo>
                <a:cubicBezTo>
                  <a:pt x="-62458" y="2914026"/>
                  <a:pt x="78232" y="2662031"/>
                  <a:pt x="0" y="2398708"/>
                </a:cubicBezTo>
                <a:cubicBezTo>
                  <a:pt x="-78232" y="2135385"/>
                  <a:pt x="57889" y="2069056"/>
                  <a:pt x="0" y="1816497"/>
                </a:cubicBezTo>
                <a:cubicBezTo>
                  <a:pt x="-57889" y="1563938"/>
                  <a:pt x="54984" y="1516282"/>
                  <a:pt x="0" y="1304152"/>
                </a:cubicBezTo>
                <a:cubicBezTo>
                  <a:pt x="-54984" y="1092022"/>
                  <a:pt x="61066" y="931584"/>
                  <a:pt x="0" y="582211"/>
                </a:cubicBezTo>
                <a:cubicBezTo>
                  <a:pt x="-61066" y="232838"/>
                  <a:pt x="2618" y="256573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600" b="0" i="0" dirty="0">
                <a:effectLst/>
                <a:latin typeface="inherit"/>
              </a:rPr>
              <a:t>احيانا واحنا </a:t>
            </a:r>
            <a:r>
              <a:rPr lang="ar-EG" sz="1600" b="0" i="0" dirty="0" err="1">
                <a:effectLst/>
                <a:latin typeface="inherit"/>
              </a:rPr>
              <a:t>بنكتب</a:t>
            </a:r>
            <a:r>
              <a:rPr lang="ar-EG" sz="1600" b="0" i="0" dirty="0">
                <a:effectLst/>
                <a:latin typeface="inherit"/>
              </a:rPr>
              <a:t> كود بيكون في فانكشن او كلاس </a:t>
            </a:r>
            <a:r>
              <a:rPr lang="ar-EG" sz="1600" b="0" i="0" dirty="0" err="1">
                <a:effectLst/>
                <a:latin typeface="inherit"/>
              </a:rPr>
              <a:t>ماينفعش</a:t>
            </a:r>
            <a:r>
              <a:rPr lang="ar-EG" sz="1600" b="0" i="0" dirty="0">
                <a:effectLst/>
                <a:latin typeface="inherit"/>
              </a:rPr>
              <a:t> اعدل عليها او اعمل اي تعديل في هيكل ال</a:t>
            </a:r>
            <a:r>
              <a:rPr lang="en-US" sz="1600" b="0" i="0" dirty="0">
                <a:effectLst/>
                <a:latin typeface="inherit"/>
              </a:rPr>
              <a:t>class</a:t>
            </a:r>
          </a:p>
          <a:p>
            <a:pPr algn="r" rtl="1"/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مثلا</a:t>
            </a:r>
            <a:r>
              <a:rPr lang="en-US" sz="1600" b="1" i="0" dirty="0">
                <a:effectLst/>
                <a:latin typeface="inherit"/>
              </a:rPr>
              <a:t>:</a:t>
            </a:r>
            <a:r>
              <a:rPr lang="ar-EG" sz="1600" b="0" i="0" dirty="0">
                <a:effectLst/>
                <a:latin typeface="inherit"/>
              </a:rPr>
              <a:t> عندي </a:t>
            </a:r>
            <a:r>
              <a:rPr lang="en-US" sz="1600" b="0" i="0" dirty="0">
                <a:effectLst/>
                <a:latin typeface="inherit"/>
              </a:rPr>
              <a:t>class </a:t>
            </a:r>
            <a:r>
              <a:rPr lang="ar-EG" sz="1600" b="0" i="0" dirty="0">
                <a:effectLst/>
                <a:latin typeface="inherit"/>
              </a:rPr>
              <a:t>اسمه</a:t>
            </a:r>
            <a:r>
              <a:rPr lang="en-US" sz="1600" b="0" i="0" dirty="0">
                <a:effectLst/>
                <a:latin typeface="inherit"/>
              </a:rPr>
              <a:t>square 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فيه فانكشن بتحسب مساحه المربع </a:t>
            </a:r>
            <a:r>
              <a:rPr lang="ar-EG" sz="1600" b="1" i="0" dirty="0">
                <a:effectLst/>
                <a:latin typeface="inherit"/>
              </a:rPr>
              <a:t>ده حاجة علمية </a:t>
            </a:r>
            <a:r>
              <a:rPr lang="ar-EG" sz="1600" b="1" i="0" dirty="0" err="1">
                <a:effectLst/>
                <a:latin typeface="inherit"/>
              </a:rPr>
              <a:t>اللى</a:t>
            </a:r>
            <a:r>
              <a:rPr lang="ar-EG" sz="1600" b="1" dirty="0">
                <a:latin typeface="inherit"/>
              </a:rPr>
              <a:t> هي طول الضلع * نفسه،</a:t>
            </a:r>
            <a:r>
              <a:rPr lang="ar-EG" sz="1600" b="1" i="0" dirty="0">
                <a:effectLst/>
                <a:latin typeface="inherit"/>
              </a:rPr>
              <a:t> خلاص </a:t>
            </a:r>
            <a:r>
              <a:rPr lang="ar-EG" sz="1600" b="1" i="0" dirty="0" err="1">
                <a:effectLst/>
                <a:latin typeface="inherit"/>
              </a:rPr>
              <a:t>مقدرش</a:t>
            </a:r>
            <a:r>
              <a:rPr lang="ar-EG" sz="1600" b="1" i="0" dirty="0">
                <a:effectLst/>
                <a:latin typeface="inherit"/>
              </a:rPr>
              <a:t> اعدل في ال </a:t>
            </a:r>
            <a:r>
              <a:rPr lang="en-US" sz="1600" b="1" i="0" dirty="0">
                <a:effectLst/>
                <a:latin typeface="inherit"/>
              </a:rPr>
              <a:t>implementation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بتاعها</a:t>
            </a:r>
            <a:r>
              <a:rPr lang="ar-EG" sz="1600" b="1" dirty="0">
                <a:latin typeface="inherit"/>
              </a:rPr>
              <a:t>،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0" i="0" dirty="0" err="1">
                <a:effectLst/>
                <a:latin typeface="inherit"/>
              </a:rPr>
              <a:t>واقولوا</a:t>
            </a:r>
            <a:r>
              <a:rPr lang="ar-EG" sz="1600" b="0" i="0" dirty="0">
                <a:effectLst/>
                <a:latin typeface="inherit"/>
              </a:rPr>
              <a:t> خليلي حساب </a:t>
            </a:r>
            <a:r>
              <a:rPr lang="ar-EG" sz="1600" b="0" i="0" dirty="0" err="1">
                <a:effectLst/>
                <a:latin typeface="inherit"/>
              </a:rPr>
              <a:t>المساحه</a:t>
            </a:r>
            <a:r>
              <a:rPr lang="ar-EG" sz="1600" b="0" i="0" dirty="0">
                <a:effectLst/>
                <a:latin typeface="inherit"/>
              </a:rPr>
              <a:t> للمربع بتساوي </a:t>
            </a:r>
            <a:r>
              <a:rPr lang="en-US" sz="1600" b="0" i="0" dirty="0">
                <a:effectLst/>
                <a:latin typeface="inherit"/>
              </a:rPr>
              <a:t>width*4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بدل </a:t>
            </a:r>
            <a:r>
              <a:rPr lang="en-US" sz="1600" b="0" i="0" dirty="0">
                <a:effectLst/>
                <a:latin typeface="inherit"/>
              </a:rPr>
              <a:t>width*width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 </a:t>
            </a:r>
            <a:r>
              <a:rPr lang="ar-EG" sz="1600" b="0" i="0" dirty="0">
                <a:effectLst/>
                <a:latin typeface="inherit"/>
              </a:rPr>
              <a:t>وهنا انا بتكلم عن </a:t>
            </a:r>
            <a:r>
              <a:rPr lang="ar-EG" sz="1600" b="0" i="0" dirty="0" err="1">
                <a:effectLst/>
                <a:latin typeface="inherit"/>
              </a:rPr>
              <a:t>تاني</a:t>
            </a:r>
            <a:r>
              <a:rPr lang="ar-EG" sz="1600" b="0" i="0" dirty="0">
                <a:effectLst/>
                <a:latin typeface="inherit"/>
              </a:rPr>
              <a:t> </a:t>
            </a:r>
            <a:r>
              <a:rPr lang="en-US" sz="1600" b="0" i="0" dirty="0">
                <a:effectLst/>
                <a:latin typeface="inherit"/>
              </a:rPr>
              <a:t>principle</a:t>
            </a:r>
            <a:r>
              <a:rPr lang="ar-EG" sz="1600" b="0" i="0" dirty="0">
                <a:effectLst/>
                <a:latin typeface="inherit"/>
              </a:rPr>
              <a:t>في ال </a:t>
            </a:r>
            <a:r>
              <a:rPr lang="en-US" sz="1600" b="0" i="0" dirty="0" err="1">
                <a:effectLst/>
                <a:latin typeface="inherit"/>
              </a:rPr>
              <a:t>s'</a:t>
            </a:r>
            <a:r>
              <a:rPr lang="en-US" sz="1600" b="1" i="0" dirty="0" err="1">
                <a:effectLst/>
                <a:latin typeface="inherit"/>
              </a:rPr>
              <a:t>O</a:t>
            </a:r>
            <a:r>
              <a:rPr lang="en-US" sz="1600" b="0" i="0" dirty="0" err="1">
                <a:effectLst/>
                <a:latin typeface="inherit"/>
              </a:rPr>
              <a:t>'lid</a:t>
            </a:r>
            <a:r>
              <a:rPr lang="en-US" sz="1600" b="0" i="0" dirty="0">
                <a:effectLst/>
                <a:latin typeface="inherit"/>
              </a:rPr>
              <a:t>  </a:t>
            </a:r>
            <a:r>
              <a:rPr lang="ar-EG" sz="1600" b="0" i="0" dirty="0">
                <a:effectLst/>
                <a:latin typeface="inherit"/>
              </a:rPr>
              <a:t>وهو </a:t>
            </a:r>
            <a:endParaRPr lang="en-US" sz="1600" b="0" i="0" dirty="0">
              <a:effectLst/>
              <a:latin typeface="inherit"/>
            </a:endParaRPr>
          </a:p>
          <a:p>
            <a:pPr algn="r" rtl="1"/>
            <a:endParaRPr lang="ar-EG" sz="1600" b="0" i="0" dirty="0">
              <a:effectLst/>
              <a:latin typeface="inherit"/>
            </a:endParaRPr>
          </a:p>
          <a:p>
            <a:pPr algn="r" rtl="1"/>
            <a:r>
              <a:rPr lang="ar-EG" sz="1600" b="1" i="0" u="sng" dirty="0">
                <a:effectLst/>
                <a:latin typeface="inherit"/>
              </a:rPr>
              <a:t> </a:t>
            </a:r>
            <a:r>
              <a:rPr lang="en-US" sz="1600" b="1" i="0" u="sng" dirty="0">
                <a:effectLst/>
                <a:latin typeface="inherit"/>
              </a:rPr>
              <a:t>open-closed principle (OCP) 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واللي </a:t>
            </a:r>
            <a:r>
              <a:rPr lang="ar-EG" sz="1600" b="0" i="0" dirty="0" err="1">
                <a:effectLst/>
                <a:latin typeface="inherit"/>
              </a:rPr>
              <a:t>بيتلخص</a:t>
            </a:r>
            <a:r>
              <a:rPr lang="ar-EG" sz="1600" b="0" i="0" dirty="0">
                <a:effectLst/>
                <a:latin typeface="inherit"/>
              </a:rPr>
              <a:t> بكل بساطة في </a:t>
            </a:r>
            <a:r>
              <a:rPr lang="ar-EG" sz="1600" b="0" i="0" dirty="0" err="1">
                <a:effectLst/>
                <a:latin typeface="inherit"/>
              </a:rPr>
              <a:t>الجمله</a:t>
            </a:r>
            <a:r>
              <a:rPr lang="ar-EG" sz="1600" b="0" i="0" dirty="0">
                <a:effectLst/>
                <a:latin typeface="inherit"/>
              </a:rPr>
              <a:t> ده </a:t>
            </a:r>
          </a:p>
          <a:p>
            <a:pPr algn="r" rtl="1"/>
            <a:r>
              <a:rPr lang="en-US" sz="1600" b="1" i="0" dirty="0">
                <a:effectLst/>
                <a:latin typeface="inherit"/>
              </a:rPr>
              <a:t>The class must be closed to modification and open to extension</a:t>
            </a:r>
          </a:p>
          <a:p>
            <a:pPr algn="r" rtl="1"/>
            <a:endParaRPr lang="en-US" sz="1600" b="1" i="0" dirty="0">
              <a:effectLst/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معناه اني اقدر اضيف اي فانكش جديد ل اي </a:t>
            </a:r>
            <a:r>
              <a:rPr lang="en-US" sz="1600" b="0" i="0" dirty="0">
                <a:effectLst/>
                <a:latin typeface="inherit"/>
              </a:rPr>
              <a:t>class </a:t>
            </a:r>
            <a:r>
              <a:rPr lang="ar-EG" sz="1600" b="0" i="0" dirty="0">
                <a:effectLst/>
                <a:latin typeface="inherit"/>
              </a:rPr>
              <a:t>او اضيف اي </a:t>
            </a:r>
            <a:r>
              <a:rPr lang="en-US" sz="1600" b="0" i="0" dirty="0">
                <a:effectLst/>
                <a:latin typeface="inherit"/>
              </a:rPr>
              <a:t>attribute </a:t>
            </a:r>
            <a:r>
              <a:rPr lang="ar-EG" sz="1600" b="0" i="0" dirty="0">
                <a:effectLst/>
                <a:latin typeface="inherit"/>
              </a:rPr>
              <a:t>بس </a:t>
            </a:r>
            <a:r>
              <a:rPr lang="ar-EG" sz="1600" b="0" i="0" dirty="0" err="1">
                <a:effectLst/>
                <a:latin typeface="inherit"/>
              </a:rPr>
              <a:t>مقدرش</a:t>
            </a:r>
            <a:r>
              <a:rPr lang="ar-EG" sz="1600" b="0" i="0" dirty="0">
                <a:effectLst/>
                <a:latin typeface="inherit"/>
              </a:rPr>
              <a:t> اني اغير او اعدل في اي حاجه موجوده. 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يعني مثلاً المثال اللي فوق ده </a:t>
            </a:r>
            <a:r>
              <a:rPr lang="ar-EG" sz="1600" b="1" i="0" dirty="0" err="1">
                <a:effectLst/>
                <a:latin typeface="inherit"/>
              </a:rPr>
              <a:t>عايز</a:t>
            </a:r>
            <a:r>
              <a:rPr lang="ar-EG" sz="1600" b="1" i="0" dirty="0">
                <a:effectLst/>
                <a:latin typeface="inherit"/>
              </a:rPr>
              <a:t> اضيف فانكشن جديده </a:t>
            </a:r>
            <a:r>
              <a:rPr lang="ar-EG" sz="1600" b="1" i="0" dirty="0" err="1">
                <a:effectLst/>
                <a:latin typeface="inherit"/>
              </a:rPr>
              <a:t>تحسبلي</a:t>
            </a:r>
            <a:r>
              <a:rPr lang="ar-EG" sz="1600" b="1" i="0" dirty="0">
                <a:effectLst/>
                <a:latin typeface="inherit"/>
              </a:rPr>
              <a:t> المحيط</a:t>
            </a:r>
            <a:r>
              <a:rPr lang="ar-EG" sz="1600" b="0" i="0" dirty="0">
                <a:effectLst/>
                <a:latin typeface="inherit"/>
              </a:rPr>
              <a:t>، ازاي اضمن فعلاً ان اضيف </a:t>
            </a:r>
            <a:r>
              <a:rPr lang="ar-EG" sz="1600" b="0" i="0" dirty="0" err="1">
                <a:effectLst/>
                <a:latin typeface="inherit"/>
              </a:rPr>
              <a:t>الفانكشن</a:t>
            </a:r>
            <a:r>
              <a:rPr lang="ar-EG" sz="1600" b="0" i="0" dirty="0">
                <a:effectLst/>
                <a:latin typeface="inherit"/>
              </a:rPr>
              <a:t> ده بدون </a:t>
            </a:r>
            <a:r>
              <a:rPr lang="ar-EG" sz="1600" b="0" i="0" dirty="0" err="1">
                <a:effectLst/>
                <a:latin typeface="inherit"/>
              </a:rPr>
              <a:t>ماتغيرلي</a:t>
            </a:r>
            <a:r>
              <a:rPr lang="ar-EG" sz="1600" b="0" i="0" dirty="0">
                <a:effectLst/>
                <a:latin typeface="inherit"/>
              </a:rPr>
              <a:t>  اي حاجه في الكود الحالي؟! 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اللي </a:t>
            </a:r>
            <a:r>
              <a:rPr lang="ar-EG" sz="1600" b="0" i="0" dirty="0" err="1">
                <a:effectLst/>
                <a:latin typeface="inherit"/>
              </a:rPr>
              <a:t>بيساعدني</a:t>
            </a:r>
            <a:r>
              <a:rPr lang="ar-EG" sz="1600" b="0" i="0" dirty="0">
                <a:effectLst/>
                <a:latin typeface="inherit"/>
              </a:rPr>
              <a:t> علي اني اعمل كده ال</a:t>
            </a:r>
            <a:r>
              <a:rPr lang="en-US" sz="1600" b="1" i="0" dirty="0">
                <a:effectLst/>
                <a:latin typeface="inherit"/>
              </a:rPr>
              <a:t>abstract and interface class </a:t>
            </a:r>
            <a:r>
              <a:rPr lang="en-US" sz="1600" b="0" i="0" dirty="0">
                <a:effectLst/>
                <a:latin typeface="inherit"/>
              </a:rPr>
              <a:t>(</a:t>
            </a:r>
            <a:r>
              <a:rPr lang="ar-EG" sz="1600" b="0" i="0" dirty="0">
                <a:effectLst/>
                <a:latin typeface="inherit"/>
              </a:rPr>
              <a:t>شرحتهم قبل كده ) 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- </a:t>
            </a:r>
            <a:r>
              <a:rPr lang="ar-EG" sz="1600" b="1" i="0" dirty="0">
                <a:effectLst/>
                <a:latin typeface="inherit"/>
              </a:rPr>
              <a:t>يعني كل </a:t>
            </a:r>
            <a:r>
              <a:rPr lang="ar-EG" sz="1600" b="1" i="0" dirty="0" err="1">
                <a:effectLst/>
                <a:latin typeface="inherit"/>
              </a:rPr>
              <a:t>ماكون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عايز</a:t>
            </a:r>
            <a:r>
              <a:rPr lang="ar-EG" sz="1600" b="1" i="0" dirty="0">
                <a:effectLst/>
                <a:latin typeface="inherit"/>
              </a:rPr>
              <a:t> اضيف اي فانكش جديده </a:t>
            </a:r>
            <a:r>
              <a:rPr lang="ar-EG" sz="1600" b="1" i="0" dirty="0" err="1">
                <a:effectLst/>
                <a:latin typeface="inherit"/>
              </a:rPr>
              <a:t>هكتبه</a:t>
            </a:r>
            <a:r>
              <a:rPr lang="ar-EG" sz="1600" b="1" i="0" dirty="0">
                <a:effectLst/>
                <a:latin typeface="inherit"/>
              </a:rPr>
              <a:t> في ال </a:t>
            </a:r>
            <a:r>
              <a:rPr lang="en-US" sz="1600" b="1" i="0" dirty="0">
                <a:effectLst/>
                <a:latin typeface="inherit"/>
              </a:rPr>
              <a:t>abstract class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وهخلي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الفانكشن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الاساسيه</a:t>
            </a:r>
            <a:r>
              <a:rPr lang="ar-EG" sz="1600" b="1" i="0" dirty="0">
                <a:effectLst/>
                <a:latin typeface="inherit"/>
              </a:rPr>
              <a:t> تورث منه،</a:t>
            </a:r>
            <a:r>
              <a:rPr lang="ar-EG" sz="1600" b="0" i="0" dirty="0">
                <a:effectLst/>
                <a:latin typeface="inherit"/>
              </a:rPr>
              <a:t> </a:t>
            </a:r>
          </a:p>
          <a:p>
            <a:pPr algn="r" rtl="1"/>
            <a:endParaRPr lang="ar-EG" sz="1600" dirty="0">
              <a:latin typeface="inherit"/>
            </a:endParaRPr>
          </a:p>
          <a:p>
            <a:pPr algn="r" rtl="1"/>
            <a:r>
              <a:rPr lang="ar-EG" sz="1600" b="0" i="0" dirty="0">
                <a:effectLst/>
                <a:latin typeface="inherit"/>
              </a:rPr>
              <a:t>- </a:t>
            </a:r>
            <a:r>
              <a:rPr lang="ar-EG" sz="1600" b="1" i="0" dirty="0">
                <a:effectLst/>
                <a:latin typeface="inherit"/>
              </a:rPr>
              <a:t>او اكتبها في ال </a:t>
            </a:r>
            <a:r>
              <a:rPr lang="en-US" sz="1600" b="1" i="0" dirty="0">
                <a:effectLst/>
                <a:latin typeface="inherit"/>
              </a:rPr>
              <a:t>interface class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وهخلي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الفانكشن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الاساسيه</a:t>
            </a:r>
            <a:r>
              <a:rPr lang="ar-EG" sz="1600" b="1" i="0" dirty="0">
                <a:effectLst/>
                <a:latin typeface="inherit"/>
              </a:rPr>
              <a:t> ت </a:t>
            </a:r>
            <a:r>
              <a:rPr lang="en-US" sz="1600" b="1" i="0" dirty="0">
                <a:effectLst/>
                <a:latin typeface="inherit"/>
              </a:rPr>
              <a:t>implement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منها وكده اكون قدرت اجبر الكلاس الاساسي انه يعمل </a:t>
            </a:r>
            <a:r>
              <a:rPr lang="en-US" sz="1600" b="1" i="0" dirty="0">
                <a:effectLst/>
                <a:latin typeface="inherit"/>
              </a:rPr>
              <a:t>implementation 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ar-EG" sz="1600" b="1" i="0" dirty="0" err="1">
                <a:effectLst/>
                <a:latin typeface="inherit"/>
              </a:rPr>
              <a:t>لفانكشن</a:t>
            </a:r>
            <a:r>
              <a:rPr lang="ar-EG" sz="1600" b="1" i="0" dirty="0">
                <a:effectLst/>
                <a:latin typeface="inherit"/>
              </a:rPr>
              <a:t> معينه وخليته يمشي بتصرف معين انا </a:t>
            </a:r>
            <a:r>
              <a:rPr lang="ar-EG" sz="1600" b="1" i="0" dirty="0" err="1">
                <a:effectLst/>
                <a:latin typeface="inherit"/>
              </a:rPr>
              <a:t>عايزه</a:t>
            </a:r>
            <a:r>
              <a:rPr lang="ar-EG" sz="1600" b="1" i="0" dirty="0">
                <a:effectLst/>
                <a:latin typeface="inherit"/>
              </a:rPr>
              <a:t> وانا اللي محدده بدون </a:t>
            </a:r>
            <a:r>
              <a:rPr lang="ar-EG" sz="1600" b="1" i="0" dirty="0" err="1">
                <a:effectLst/>
                <a:latin typeface="inherit"/>
              </a:rPr>
              <a:t>مااثر</a:t>
            </a:r>
            <a:r>
              <a:rPr lang="ar-EG" sz="1600" b="1" i="0" dirty="0">
                <a:effectLst/>
                <a:latin typeface="inherit"/>
              </a:rPr>
              <a:t> علي الكود الحالي .</a:t>
            </a:r>
          </a:p>
          <a:p>
            <a:pPr algn="r" rtl="1"/>
            <a:r>
              <a:rPr lang="ar-EG" sz="1600" b="1" i="0" dirty="0">
                <a:effectLst/>
                <a:latin typeface="inherit"/>
              </a:rPr>
              <a:t>س</a:t>
            </a:r>
          </a:p>
          <a:p>
            <a:pPr algn="r" rtl="1"/>
            <a:r>
              <a:rPr lang="ar-EG" sz="1600" b="0" i="0" dirty="0">
                <a:effectLst/>
                <a:latin typeface="inherit"/>
              </a:rPr>
              <a:t>عندنا مثلاً اخر مثال: </a:t>
            </a:r>
            <a:r>
              <a:rPr lang="ar-EG" sz="1600" b="1" i="0" dirty="0">
                <a:effectLst/>
                <a:latin typeface="inherit"/>
              </a:rPr>
              <a:t>ال </a:t>
            </a:r>
            <a:r>
              <a:rPr lang="en-US" sz="1600" b="1" i="0" dirty="0">
                <a:effectLst/>
                <a:latin typeface="inherit"/>
              </a:rPr>
              <a:t>operating system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زي </a:t>
            </a:r>
            <a:r>
              <a:rPr lang="en-US" sz="1600" b="1" i="0" dirty="0">
                <a:effectLst/>
                <a:latin typeface="inherit"/>
              </a:rPr>
              <a:t>windows </a:t>
            </a:r>
            <a:r>
              <a:rPr lang="ar-EG" sz="1600" b="1" i="0" dirty="0">
                <a:effectLst/>
                <a:latin typeface="inherit"/>
              </a:rPr>
              <a:t>او </a:t>
            </a:r>
            <a:r>
              <a:rPr lang="en-US" sz="1600" b="1" i="0" dirty="0">
                <a:effectLst/>
                <a:latin typeface="inherit"/>
              </a:rPr>
              <a:t>Linux</a:t>
            </a:r>
            <a:r>
              <a:rPr lang="ar-EG" sz="1600" b="1" i="0" dirty="0">
                <a:effectLst/>
                <a:latin typeface="inherit"/>
              </a:rPr>
              <a:t> </a:t>
            </a:r>
            <a:r>
              <a:rPr lang="en-US" sz="1600" b="1" i="0" dirty="0">
                <a:effectLst/>
                <a:latin typeface="inherit"/>
              </a:rPr>
              <a:t> </a:t>
            </a:r>
            <a:r>
              <a:rPr lang="ar-EG" sz="1600" b="1" i="0" dirty="0">
                <a:effectLst/>
                <a:latin typeface="inherit"/>
              </a:rPr>
              <a:t>اقدر اضيف اي برامج جديده للنظام ده بدون </a:t>
            </a:r>
            <a:r>
              <a:rPr lang="ar-EG" sz="1600" b="1" i="0" dirty="0" err="1">
                <a:effectLst/>
                <a:latin typeface="inherit"/>
              </a:rPr>
              <a:t>مااعدل</a:t>
            </a:r>
            <a:r>
              <a:rPr lang="ar-EG" sz="1600" b="1" i="0" dirty="0">
                <a:effectLst/>
                <a:latin typeface="inherit"/>
              </a:rPr>
              <a:t> في ال </a:t>
            </a:r>
            <a:r>
              <a:rPr lang="en-US" sz="1600" b="1" i="0" dirty="0">
                <a:effectLst/>
                <a:latin typeface="inherit"/>
              </a:rPr>
              <a:t>operating system </a:t>
            </a:r>
            <a:r>
              <a:rPr lang="ar-EG" sz="1600" b="1" i="0" dirty="0">
                <a:effectLst/>
                <a:latin typeface="inherit"/>
              </a:rPr>
              <a:t>نفسه وبس كده </a:t>
            </a:r>
            <a:endParaRPr lang="en-US" sz="1600" b="1" i="0" dirty="0">
              <a:effectLst/>
              <a:latin typeface="inherit"/>
            </a:endParaRPr>
          </a:p>
        </p:txBody>
      </p:sp>
      <p:pic>
        <p:nvPicPr>
          <p:cNvPr id="6146" name="Picture 2" descr="No photo description available.">
            <a:extLst>
              <a:ext uri="{FF2B5EF4-FFF2-40B4-BE49-F238E27FC236}">
                <a16:creationId xmlns:a16="http://schemas.microsoft.com/office/drawing/2014/main" id="{A4293697-23C5-EF38-41CD-354BAE6D0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"/>
            <a:ext cx="6858000" cy="251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362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>
            <a:extLst>
              <a:ext uri="{FF2B5EF4-FFF2-40B4-BE49-F238E27FC236}">
                <a16:creationId xmlns:a16="http://schemas.microsoft.com/office/drawing/2014/main" id="{F99AF1F0-B9EA-FC69-D6E4-FA5813832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 flipV="1">
            <a:off x="-109673" y="3040469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B28783C-261B-293E-A12A-A8DF18DF0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-109672" y="2904888"/>
            <a:ext cx="7077342" cy="6653716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33BC2-1B5E-959F-2447-11BF94EC31F5}"/>
              </a:ext>
            </a:extLst>
          </p:cNvPr>
          <p:cNvSpPr txBox="1"/>
          <p:nvPr/>
        </p:nvSpPr>
        <p:spPr>
          <a:xfrm>
            <a:off x="76198" y="2769258"/>
            <a:ext cx="6705599" cy="5047536"/>
          </a:xfrm>
          <a:custGeom>
            <a:avLst/>
            <a:gdLst>
              <a:gd name="connsiteX0" fmla="*/ 0 w 6705599"/>
              <a:gd name="connsiteY0" fmla="*/ 0 h 5047536"/>
              <a:gd name="connsiteX1" fmla="*/ 357632 w 6705599"/>
              <a:gd name="connsiteY1" fmla="*/ 0 h 5047536"/>
              <a:gd name="connsiteX2" fmla="*/ 916432 w 6705599"/>
              <a:gd name="connsiteY2" fmla="*/ 0 h 5047536"/>
              <a:gd name="connsiteX3" fmla="*/ 1341120 w 6705599"/>
              <a:gd name="connsiteY3" fmla="*/ 0 h 5047536"/>
              <a:gd name="connsiteX4" fmla="*/ 2034032 w 6705599"/>
              <a:gd name="connsiteY4" fmla="*/ 0 h 5047536"/>
              <a:gd name="connsiteX5" fmla="*/ 2458720 w 6705599"/>
              <a:gd name="connsiteY5" fmla="*/ 0 h 5047536"/>
              <a:gd name="connsiteX6" fmla="*/ 2816352 w 6705599"/>
              <a:gd name="connsiteY6" fmla="*/ 0 h 5047536"/>
              <a:gd name="connsiteX7" fmla="*/ 3509263 w 6705599"/>
              <a:gd name="connsiteY7" fmla="*/ 0 h 5047536"/>
              <a:gd name="connsiteX8" fmla="*/ 3933951 w 6705599"/>
              <a:gd name="connsiteY8" fmla="*/ 0 h 5047536"/>
              <a:gd name="connsiteX9" fmla="*/ 4425695 w 6705599"/>
              <a:gd name="connsiteY9" fmla="*/ 0 h 5047536"/>
              <a:gd name="connsiteX10" fmla="*/ 4984495 w 6705599"/>
              <a:gd name="connsiteY10" fmla="*/ 0 h 5047536"/>
              <a:gd name="connsiteX11" fmla="*/ 5677407 w 6705599"/>
              <a:gd name="connsiteY11" fmla="*/ 0 h 5047536"/>
              <a:gd name="connsiteX12" fmla="*/ 6035039 w 6705599"/>
              <a:gd name="connsiteY12" fmla="*/ 0 h 5047536"/>
              <a:gd name="connsiteX13" fmla="*/ 6705599 w 6705599"/>
              <a:gd name="connsiteY13" fmla="*/ 0 h 5047536"/>
              <a:gd name="connsiteX14" fmla="*/ 6705599 w 6705599"/>
              <a:gd name="connsiteY14" fmla="*/ 611313 h 5047536"/>
              <a:gd name="connsiteX15" fmla="*/ 6705599 w 6705599"/>
              <a:gd name="connsiteY15" fmla="*/ 1172150 h 5047536"/>
              <a:gd name="connsiteX16" fmla="*/ 6705599 w 6705599"/>
              <a:gd name="connsiteY16" fmla="*/ 1732987 h 5047536"/>
              <a:gd name="connsiteX17" fmla="*/ 6705599 w 6705599"/>
              <a:gd name="connsiteY17" fmla="*/ 2293825 h 5047536"/>
              <a:gd name="connsiteX18" fmla="*/ 6705599 w 6705599"/>
              <a:gd name="connsiteY18" fmla="*/ 2854662 h 5047536"/>
              <a:gd name="connsiteX19" fmla="*/ 6705599 w 6705599"/>
              <a:gd name="connsiteY19" fmla="*/ 3465975 h 5047536"/>
              <a:gd name="connsiteX20" fmla="*/ 6705599 w 6705599"/>
              <a:gd name="connsiteY20" fmla="*/ 4026812 h 5047536"/>
              <a:gd name="connsiteX21" fmla="*/ 6705599 w 6705599"/>
              <a:gd name="connsiteY21" fmla="*/ 5047536 h 5047536"/>
              <a:gd name="connsiteX22" fmla="*/ 6079743 w 6705599"/>
              <a:gd name="connsiteY22" fmla="*/ 5047536 h 5047536"/>
              <a:gd name="connsiteX23" fmla="*/ 5587999 w 6705599"/>
              <a:gd name="connsiteY23" fmla="*/ 5047536 h 5047536"/>
              <a:gd name="connsiteX24" fmla="*/ 5230367 w 6705599"/>
              <a:gd name="connsiteY24" fmla="*/ 5047536 h 5047536"/>
              <a:gd name="connsiteX25" fmla="*/ 4872735 w 6705599"/>
              <a:gd name="connsiteY25" fmla="*/ 5047536 h 5047536"/>
              <a:gd name="connsiteX26" fmla="*/ 4380991 w 6705599"/>
              <a:gd name="connsiteY26" fmla="*/ 5047536 h 5047536"/>
              <a:gd name="connsiteX27" fmla="*/ 3822191 w 6705599"/>
              <a:gd name="connsiteY27" fmla="*/ 5047536 h 5047536"/>
              <a:gd name="connsiteX28" fmla="*/ 3397503 w 6705599"/>
              <a:gd name="connsiteY28" fmla="*/ 5047536 h 5047536"/>
              <a:gd name="connsiteX29" fmla="*/ 2838704 w 6705599"/>
              <a:gd name="connsiteY29" fmla="*/ 5047536 h 5047536"/>
              <a:gd name="connsiteX30" fmla="*/ 2145792 w 6705599"/>
              <a:gd name="connsiteY30" fmla="*/ 5047536 h 5047536"/>
              <a:gd name="connsiteX31" fmla="*/ 1721104 w 6705599"/>
              <a:gd name="connsiteY31" fmla="*/ 5047536 h 5047536"/>
              <a:gd name="connsiteX32" fmla="*/ 1229360 w 6705599"/>
              <a:gd name="connsiteY32" fmla="*/ 5047536 h 5047536"/>
              <a:gd name="connsiteX33" fmla="*/ 536448 w 6705599"/>
              <a:gd name="connsiteY33" fmla="*/ 5047536 h 5047536"/>
              <a:gd name="connsiteX34" fmla="*/ 0 w 6705599"/>
              <a:gd name="connsiteY34" fmla="*/ 5047536 h 5047536"/>
              <a:gd name="connsiteX35" fmla="*/ 0 w 6705599"/>
              <a:gd name="connsiteY35" fmla="*/ 4486699 h 5047536"/>
              <a:gd name="connsiteX36" fmla="*/ 0 w 6705599"/>
              <a:gd name="connsiteY36" fmla="*/ 3925861 h 5047536"/>
              <a:gd name="connsiteX37" fmla="*/ 0 w 6705599"/>
              <a:gd name="connsiteY37" fmla="*/ 3365024 h 5047536"/>
              <a:gd name="connsiteX38" fmla="*/ 0 w 6705599"/>
              <a:gd name="connsiteY38" fmla="*/ 2703236 h 5047536"/>
              <a:gd name="connsiteX39" fmla="*/ 0 w 6705599"/>
              <a:gd name="connsiteY39" fmla="*/ 2192874 h 5047536"/>
              <a:gd name="connsiteX40" fmla="*/ 0 w 6705599"/>
              <a:gd name="connsiteY40" fmla="*/ 1783463 h 5047536"/>
              <a:gd name="connsiteX41" fmla="*/ 0 w 6705599"/>
              <a:gd name="connsiteY41" fmla="*/ 1273101 h 5047536"/>
              <a:gd name="connsiteX42" fmla="*/ 0 w 6705599"/>
              <a:gd name="connsiteY42" fmla="*/ 712263 h 5047536"/>
              <a:gd name="connsiteX43" fmla="*/ 0 w 6705599"/>
              <a:gd name="connsiteY43" fmla="*/ 0 h 504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05599" h="5047536" extrusionOk="0">
                <a:moveTo>
                  <a:pt x="0" y="0"/>
                </a:moveTo>
                <a:cubicBezTo>
                  <a:pt x="126198" y="-23814"/>
                  <a:pt x="280880" y="7685"/>
                  <a:pt x="357632" y="0"/>
                </a:cubicBezTo>
                <a:cubicBezTo>
                  <a:pt x="434384" y="-7685"/>
                  <a:pt x="646779" y="39686"/>
                  <a:pt x="916432" y="0"/>
                </a:cubicBezTo>
                <a:cubicBezTo>
                  <a:pt x="1186085" y="-39686"/>
                  <a:pt x="1152137" y="36722"/>
                  <a:pt x="1341120" y="0"/>
                </a:cubicBezTo>
                <a:cubicBezTo>
                  <a:pt x="1530103" y="-36722"/>
                  <a:pt x="1873332" y="50515"/>
                  <a:pt x="2034032" y="0"/>
                </a:cubicBezTo>
                <a:cubicBezTo>
                  <a:pt x="2194732" y="-50515"/>
                  <a:pt x="2285596" y="33137"/>
                  <a:pt x="2458720" y="0"/>
                </a:cubicBezTo>
                <a:cubicBezTo>
                  <a:pt x="2631844" y="-33137"/>
                  <a:pt x="2686015" y="36192"/>
                  <a:pt x="2816352" y="0"/>
                </a:cubicBezTo>
                <a:cubicBezTo>
                  <a:pt x="2946689" y="-36192"/>
                  <a:pt x="3353676" y="10556"/>
                  <a:pt x="3509263" y="0"/>
                </a:cubicBezTo>
                <a:cubicBezTo>
                  <a:pt x="3664850" y="-10556"/>
                  <a:pt x="3758466" y="39660"/>
                  <a:pt x="3933951" y="0"/>
                </a:cubicBezTo>
                <a:cubicBezTo>
                  <a:pt x="4109436" y="-39660"/>
                  <a:pt x="4259894" y="52154"/>
                  <a:pt x="4425695" y="0"/>
                </a:cubicBezTo>
                <a:cubicBezTo>
                  <a:pt x="4591496" y="-52154"/>
                  <a:pt x="4736055" y="41664"/>
                  <a:pt x="4984495" y="0"/>
                </a:cubicBezTo>
                <a:cubicBezTo>
                  <a:pt x="5232935" y="-41664"/>
                  <a:pt x="5334101" y="65730"/>
                  <a:pt x="5677407" y="0"/>
                </a:cubicBezTo>
                <a:cubicBezTo>
                  <a:pt x="6020713" y="-65730"/>
                  <a:pt x="5943937" y="15272"/>
                  <a:pt x="6035039" y="0"/>
                </a:cubicBezTo>
                <a:cubicBezTo>
                  <a:pt x="6126141" y="-15272"/>
                  <a:pt x="6371728" y="55483"/>
                  <a:pt x="6705599" y="0"/>
                </a:cubicBezTo>
                <a:cubicBezTo>
                  <a:pt x="6745730" y="223702"/>
                  <a:pt x="6643468" y="413462"/>
                  <a:pt x="6705599" y="611313"/>
                </a:cubicBezTo>
                <a:cubicBezTo>
                  <a:pt x="6767730" y="809164"/>
                  <a:pt x="6652310" y="960649"/>
                  <a:pt x="6705599" y="1172150"/>
                </a:cubicBezTo>
                <a:cubicBezTo>
                  <a:pt x="6758888" y="1383651"/>
                  <a:pt x="6650043" y="1538770"/>
                  <a:pt x="6705599" y="1732987"/>
                </a:cubicBezTo>
                <a:cubicBezTo>
                  <a:pt x="6761155" y="1927204"/>
                  <a:pt x="6684187" y="2060771"/>
                  <a:pt x="6705599" y="2293825"/>
                </a:cubicBezTo>
                <a:cubicBezTo>
                  <a:pt x="6727011" y="2526879"/>
                  <a:pt x="6700757" y="2640511"/>
                  <a:pt x="6705599" y="2854662"/>
                </a:cubicBezTo>
                <a:cubicBezTo>
                  <a:pt x="6710441" y="3068813"/>
                  <a:pt x="6660379" y="3166289"/>
                  <a:pt x="6705599" y="3465975"/>
                </a:cubicBezTo>
                <a:cubicBezTo>
                  <a:pt x="6750819" y="3765661"/>
                  <a:pt x="6670745" y="3881518"/>
                  <a:pt x="6705599" y="4026812"/>
                </a:cubicBezTo>
                <a:cubicBezTo>
                  <a:pt x="6740453" y="4172106"/>
                  <a:pt x="6663480" y="4631373"/>
                  <a:pt x="6705599" y="5047536"/>
                </a:cubicBezTo>
                <a:cubicBezTo>
                  <a:pt x="6520779" y="5102082"/>
                  <a:pt x="6312319" y="5021096"/>
                  <a:pt x="6079743" y="5047536"/>
                </a:cubicBezTo>
                <a:cubicBezTo>
                  <a:pt x="5847167" y="5073976"/>
                  <a:pt x="5833241" y="5014217"/>
                  <a:pt x="5587999" y="5047536"/>
                </a:cubicBezTo>
                <a:cubicBezTo>
                  <a:pt x="5342757" y="5080855"/>
                  <a:pt x="5350377" y="5019414"/>
                  <a:pt x="5230367" y="5047536"/>
                </a:cubicBezTo>
                <a:cubicBezTo>
                  <a:pt x="5110357" y="5075658"/>
                  <a:pt x="4979908" y="5020481"/>
                  <a:pt x="4872735" y="5047536"/>
                </a:cubicBezTo>
                <a:cubicBezTo>
                  <a:pt x="4765562" y="5074591"/>
                  <a:pt x="4596390" y="5005442"/>
                  <a:pt x="4380991" y="5047536"/>
                </a:cubicBezTo>
                <a:cubicBezTo>
                  <a:pt x="4165592" y="5089630"/>
                  <a:pt x="4013293" y="5022358"/>
                  <a:pt x="3822191" y="5047536"/>
                </a:cubicBezTo>
                <a:cubicBezTo>
                  <a:pt x="3631089" y="5072714"/>
                  <a:pt x="3605209" y="5007677"/>
                  <a:pt x="3397503" y="5047536"/>
                </a:cubicBezTo>
                <a:cubicBezTo>
                  <a:pt x="3189797" y="5087395"/>
                  <a:pt x="2995325" y="4994820"/>
                  <a:pt x="2838704" y="5047536"/>
                </a:cubicBezTo>
                <a:cubicBezTo>
                  <a:pt x="2682083" y="5100252"/>
                  <a:pt x="2375185" y="4999705"/>
                  <a:pt x="2145792" y="5047536"/>
                </a:cubicBezTo>
                <a:cubicBezTo>
                  <a:pt x="1916399" y="5095367"/>
                  <a:pt x="1834848" y="4999182"/>
                  <a:pt x="1721104" y="5047536"/>
                </a:cubicBezTo>
                <a:cubicBezTo>
                  <a:pt x="1607360" y="5095890"/>
                  <a:pt x="1369795" y="5039114"/>
                  <a:pt x="1229360" y="5047536"/>
                </a:cubicBezTo>
                <a:cubicBezTo>
                  <a:pt x="1088925" y="5055958"/>
                  <a:pt x="835973" y="5014846"/>
                  <a:pt x="536448" y="5047536"/>
                </a:cubicBezTo>
                <a:cubicBezTo>
                  <a:pt x="236923" y="5080226"/>
                  <a:pt x="176501" y="4997605"/>
                  <a:pt x="0" y="5047536"/>
                </a:cubicBezTo>
                <a:cubicBezTo>
                  <a:pt x="-65465" y="4867463"/>
                  <a:pt x="41296" y="4630777"/>
                  <a:pt x="0" y="4486699"/>
                </a:cubicBezTo>
                <a:cubicBezTo>
                  <a:pt x="-41296" y="4342621"/>
                  <a:pt x="14208" y="4053611"/>
                  <a:pt x="0" y="3925861"/>
                </a:cubicBezTo>
                <a:cubicBezTo>
                  <a:pt x="-14208" y="3798111"/>
                  <a:pt x="28489" y="3541746"/>
                  <a:pt x="0" y="3365024"/>
                </a:cubicBezTo>
                <a:cubicBezTo>
                  <a:pt x="-28489" y="3188302"/>
                  <a:pt x="21012" y="2987105"/>
                  <a:pt x="0" y="2703236"/>
                </a:cubicBezTo>
                <a:cubicBezTo>
                  <a:pt x="-21012" y="2419367"/>
                  <a:pt x="28624" y="2405306"/>
                  <a:pt x="0" y="2192874"/>
                </a:cubicBezTo>
                <a:cubicBezTo>
                  <a:pt x="-28624" y="1980442"/>
                  <a:pt x="38054" y="1876056"/>
                  <a:pt x="0" y="1783463"/>
                </a:cubicBezTo>
                <a:cubicBezTo>
                  <a:pt x="-38054" y="1690870"/>
                  <a:pt x="34253" y="1499992"/>
                  <a:pt x="0" y="1273101"/>
                </a:cubicBezTo>
                <a:cubicBezTo>
                  <a:pt x="-34253" y="1046210"/>
                  <a:pt x="46982" y="951955"/>
                  <a:pt x="0" y="712263"/>
                </a:cubicBezTo>
                <a:cubicBezTo>
                  <a:pt x="-46982" y="472571"/>
                  <a:pt x="37005" y="145184"/>
                  <a:pt x="0" y="0"/>
                </a:cubicBezTo>
                <a:close/>
              </a:path>
            </a:pathLst>
          </a:custGeom>
          <a:noFill/>
          <a:ln w="76200">
            <a:solidFill>
              <a:srgbClr val="AABBED"/>
            </a:solidFill>
            <a:extLst>
              <a:ext uri="{C807C97D-BFC1-408E-A445-0C87EB9F89A2}">
                <ask:lineSketchStyleProps xmlns:ask="http://schemas.microsoft.com/office/drawing/2018/sketchyshapes" sd="28124399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r" rtl="1"/>
            <a:r>
              <a:rPr lang="ar-EG" sz="1400" b="0" i="0" dirty="0">
                <a:effectLst/>
                <a:latin typeface="inherit"/>
              </a:rPr>
              <a:t>هنتكلم انهارده عن </a:t>
            </a:r>
            <a:r>
              <a:rPr lang="ar-EG" sz="1400" b="0" i="0" dirty="0" err="1">
                <a:effectLst/>
                <a:latin typeface="inherit"/>
              </a:rPr>
              <a:t>تالت</a:t>
            </a:r>
            <a:r>
              <a:rPr lang="ar-EG" sz="1400" b="0" i="0" dirty="0">
                <a:effectLst/>
                <a:latin typeface="inherit"/>
              </a:rPr>
              <a:t> مبدأ في ال </a:t>
            </a:r>
            <a:r>
              <a:rPr lang="en-US" sz="1400" b="0" i="0" dirty="0">
                <a:effectLst/>
                <a:latin typeface="inherit"/>
              </a:rPr>
              <a:t>so*L*id </a:t>
            </a:r>
            <a:r>
              <a:rPr lang="ar-EG" sz="1400" b="0" i="0" dirty="0">
                <a:effectLst/>
                <a:latin typeface="inherit"/>
              </a:rPr>
              <a:t>وهو ال </a:t>
            </a:r>
            <a:r>
              <a:rPr lang="en-US" sz="1400" b="0" i="0" dirty="0" err="1">
                <a:effectLst/>
                <a:latin typeface="inherit"/>
              </a:rPr>
              <a:t>liskov</a:t>
            </a:r>
            <a:r>
              <a:rPr lang="en-US" sz="1400" b="0" i="0" dirty="0">
                <a:effectLst/>
                <a:latin typeface="inherit"/>
              </a:rPr>
              <a:t> substitution principle (LSP) </a:t>
            </a:r>
            <a:endParaRPr lang="ar-EG" sz="1400" b="0" i="0" dirty="0">
              <a:effectLst/>
              <a:latin typeface="inherit"/>
            </a:endParaRPr>
          </a:p>
          <a:p>
            <a:pPr algn="r" rtl="1"/>
            <a:r>
              <a:rPr lang="ar-EG" sz="1400" b="0" i="0" dirty="0">
                <a:effectLst/>
                <a:latin typeface="inherit"/>
              </a:rPr>
              <a:t>ده جي من اسم </a:t>
            </a:r>
            <a:r>
              <a:rPr lang="ar-EG" sz="1400" b="0" i="0" dirty="0" err="1">
                <a:effectLst/>
                <a:latin typeface="inherit"/>
              </a:rPr>
              <a:t>العالمه</a:t>
            </a:r>
            <a:r>
              <a:rPr lang="ar-EG" sz="1400" b="0" i="0" dirty="0">
                <a:effectLst/>
                <a:latin typeface="inherit"/>
              </a:rPr>
              <a:t> اللي عملت ال </a:t>
            </a:r>
            <a:r>
              <a:rPr lang="en-US" sz="1400" b="0" i="0" dirty="0">
                <a:effectLst/>
                <a:latin typeface="inherit"/>
              </a:rPr>
              <a:t>principle </a:t>
            </a:r>
            <a:r>
              <a:rPr lang="ar-EG" sz="1400" b="0" i="0" dirty="0">
                <a:effectLst/>
                <a:latin typeface="inherit"/>
              </a:rPr>
              <a:t>ده اسمها </a:t>
            </a:r>
            <a:r>
              <a:rPr lang="en-US" sz="1400" b="0" i="0" dirty="0">
                <a:effectLst/>
                <a:latin typeface="inherit"/>
              </a:rPr>
              <a:t>Barbara </a:t>
            </a:r>
            <a:r>
              <a:rPr lang="en-US" sz="1400" b="0" i="0" dirty="0" err="1">
                <a:effectLst/>
                <a:latin typeface="inherit"/>
              </a:rPr>
              <a:t>liskov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واللي جمعت بعض المبادئ في ال </a:t>
            </a:r>
            <a:r>
              <a:rPr lang="en-US" sz="1400" b="0" i="0" dirty="0">
                <a:effectLst/>
                <a:latin typeface="inherit"/>
              </a:rPr>
              <a:t>principle </a:t>
            </a:r>
            <a:r>
              <a:rPr lang="ar-EG" sz="1400" b="0" i="0" dirty="0">
                <a:effectLst/>
                <a:latin typeface="inherit"/>
              </a:rPr>
              <a:t>ده زي ال </a:t>
            </a:r>
            <a:r>
              <a:rPr lang="en-US" sz="1400" b="0" i="0" dirty="0">
                <a:effectLst/>
                <a:latin typeface="inherit"/>
              </a:rPr>
              <a:t>polymorphism </a:t>
            </a:r>
            <a:r>
              <a:rPr lang="ar-EG" sz="1400" b="0" i="0" dirty="0">
                <a:effectLst/>
                <a:latin typeface="inherit"/>
              </a:rPr>
              <a:t>وال </a:t>
            </a:r>
            <a:r>
              <a:rPr lang="en-US" sz="1400" b="0" i="0" dirty="0">
                <a:effectLst/>
                <a:latin typeface="inherit"/>
              </a:rPr>
              <a:t>abstraction  </a:t>
            </a:r>
            <a:r>
              <a:rPr lang="ar-EG" sz="1400" b="0" i="0" dirty="0" err="1">
                <a:effectLst/>
                <a:latin typeface="inherit"/>
              </a:rPr>
              <a:t>بيقول</a:t>
            </a:r>
            <a:r>
              <a:rPr lang="ar-EG" sz="1400" b="0" i="0" dirty="0">
                <a:effectLst/>
                <a:latin typeface="inherit"/>
              </a:rPr>
              <a:t> اي بقا ال </a:t>
            </a:r>
            <a:r>
              <a:rPr lang="en-US" sz="1400" b="0" i="0" dirty="0">
                <a:effectLst/>
                <a:latin typeface="inherit"/>
              </a:rPr>
              <a:t>principle </a:t>
            </a:r>
            <a:r>
              <a:rPr lang="ar-EG" sz="1400" b="0" i="0" dirty="0">
                <a:effectLst/>
                <a:latin typeface="inherit"/>
              </a:rPr>
              <a:t>ده ان اي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>
                <a:effectLst/>
                <a:latin typeface="inherit"/>
              </a:rPr>
              <a:t>يقدر يحل محل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ويعمل اللي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يعمله بس ده اكيد بشروط لازم 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>
                <a:effectLst/>
                <a:latin typeface="inherit"/>
              </a:rPr>
              <a:t>يكون </a:t>
            </a:r>
            <a:r>
              <a:rPr lang="en-US" sz="1400" b="0" i="0" dirty="0">
                <a:effectLst/>
                <a:latin typeface="inherit"/>
              </a:rPr>
              <a:t>substitution </a:t>
            </a:r>
            <a:r>
              <a:rPr lang="ar-EG" sz="1400" b="0" i="0" dirty="0">
                <a:effectLst/>
                <a:latin typeface="inherit"/>
              </a:rPr>
              <a:t>من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يعني اي يكون </a:t>
            </a:r>
            <a:r>
              <a:rPr lang="en-US" sz="1400" b="0" i="0" dirty="0">
                <a:effectLst/>
                <a:latin typeface="inherit"/>
              </a:rPr>
              <a:t>substitution </a:t>
            </a:r>
            <a:r>
              <a:rPr lang="ar-EG" sz="1400" b="0" i="0" dirty="0">
                <a:effectLst/>
                <a:latin typeface="inherit"/>
              </a:rPr>
              <a:t>يعني كل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اللي في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لازم تكون موجودة في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 err="1">
                <a:effectLst/>
                <a:latin typeface="inherit"/>
              </a:rPr>
              <a:t>وبتعمل</a:t>
            </a:r>
            <a:r>
              <a:rPr lang="ar-EG" sz="1400" b="0" i="0" dirty="0">
                <a:effectLst/>
                <a:latin typeface="inherit"/>
              </a:rPr>
              <a:t> نفس التصرف عشان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>
                <a:effectLst/>
                <a:latin typeface="inherit"/>
              </a:rPr>
              <a:t>يقدر يحل محل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وبكده اكون طبقت مبدأ ال </a:t>
            </a:r>
            <a:r>
              <a:rPr lang="en-US" sz="1400" b="0" i="0" dirty="0">
                <a:effectLst/>
                <a:latin typeface="inherit"/>
              </a:rPr>
              <a:t>abstraction </a:t>
            </a:r>
            <a:r>
              <a:rPr lang="ar-EG" sz="1400" b="0" i="0" dirty="0">
                <a:effectLst/>
                <a:latin typeface="inherit"/>
              </a:rPr>
              <a:t>واكون أجبرت الكلاسين يعملوا نفس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او ان اعمل </a:t>
            </a:r>
            <a:r>
              <a:rPr lang="en-US" sz="1400" b="0" i="0" dirty="0">
                <a:effectLst/>
                <a:latin typeface="inherit"/>
              </a:rPr>
              <a:t>overriding </a:t>
            </a:r>
            <a:r>
              <a:rPr lang="ar-EG" sz="1400" b="0" i="0" dirty="0" err="1">
                <a:effectLst/>
                <a:latin typeface="inherit"/>
              </a:rPr>
              <a:t>لفانكشن</a:t>
            </a:r>
            <a:r>
              <a:rPr lang="ar-EG" sz="1400" b="0" i="0" dirty="0">
                <a:effectLst/>
                <a:latin typeface="inherit"/>
              </a:rPr>
              <a:t> موجوده في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عند ال </a:t>
            </a:r>
            <a:r>
              <a:rPr lang="en-US" sz="1400" b="0" i="0" dirty="0">
                <a:effectLst/>
                <a:latin typeface="inherit"/>
              </a:rPr>
              <a:t>child  </a:t>
            </a:r>
            <a:r>
              <a:rPr lang="ar-EG" sz="1400" b="0" i="0" dirty="0">
                <a:effectLst/>
                <a:latin typeface="inherit"/>
              </a:rPr>
              <a:t>نضرب مثال عشان نفهم نفرض مثلاً عندنا كلاس اسمه </a:t>
            </a:r>
            <a:r>
              <a:rPr lang="en-US" sz="1400" b="0" i="0" dirty="0">
                <a:effectLst/>
                <a:latin typeface="inherit"/>
              </a:rPr>
              <a:t>DB </a:t>
            </a:r>
            <a:r>
              <a:rPr lang="ar-EG" sz="1400" b="0" i="0" dirty="0">
                <a:effectLst/>
                <a:latin typeface="inherit"/>
              </a:rPr>
              <a:t>فيه فانكشن اسمها </a:t>
            </a:r>
            <a:r>
              <a:rPr lang="en-US" sz="1400" b="0" i="0" dirty="0" err="1">
                <a:effectLst/>
                <a:latin typeface="inherit"/>
              </a:rPr>
              <a:t>adddata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بضيف البيانات للداتا </a:t>
            </a:r>
            <a:r>
              <a:rPr lang="ar-EG" sz="1400" b="0" i="0" dirty="0" err="1">
                <a:effectLst/>
                <a:latin typeface="inherit"/>
              </a:rPr>
              <a:t>بيز</a:t>
            </a:r>
            <a:r>
              <a:rPr lang="ar-EG" sz="1400" b="0" i="0" dirty="0">
                <a:effectLst/>
                <a:latin typeface="inherit"/>
              </a:rPr>
              <a:t> وفي </a:t>
            </a:r>
            <a:r>
              <a:rPr lang="en-US" sz="1400" b="0" i="0" dirty="0">
                <a:effectLst/>
                <a:latin typeface="inherit"/>
              </a:rPr>
              <a:t>class </a:t>
            </a:r>
            <a:r>
              <a:rPr lang="ar-EG" sz="1400" b="0" i="0" dirty="0">
                <a:effectLst/>
                <a:latin typeface="inherit"/>
              </a:rPr>
              <a:t>اسمه </a:t>
            </a:r>
            <a:r>
              <a:rPr lang="en-US" sz="1400" b="0" i="0" dirty="0" err="1">
                <a:effectLst/>
                <a:latin typeface="inherit"/>
              </a:rPr>
              <a:t>addpost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وكلاس اسمه </a:t>
            </a:r>
            <a:r>
              <a:rPr lang="en-US" sz="1400" b="0" i="0" dirty="0" err="1">
                <a:effectLst/>
                <a:latin typeface="inherit"/>
              </a:rPr>
              <a:t>addphoto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الاتنين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هيعملوا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inheritance </a:t>
            </a:r>
            <a:r>
              <a:rPr lang="ar-EG" sz="1400" b="0" i="0" dirty="0">
                <a:effectLst/>
                <a:latin typeface="inherit"/>
              </a:rPr>
              <a:t>من </a:t>
            </a:r>
            <a:r>
              <a:rPr lang="en-US" sz="1400" b="0" i="0" dirty="0">
                <a:effectLst/>
                <a:latin typeface="inherit"/>
              </a:rPr>
              <a:t>DB </a:t>
            </a:r>
            <a:r>
              <a:rPr lang="ar-EG" sz="1400" b="0" i="0" dirty="0">
                <a:effectLst/>
                <a:latin typeface="inherit"/>
              </a:rPr>
              <a:t>عشان يعملوا </a:t>
            </a:r>
            <a:r>
              <a:rPr lang="en-US" sz="1400" b="0" i="0" dirty="0" err="1">
                <a:effectLst/>
                <a:latin typeface="inherit"/>
              </a:rPr>
              <a:t>adddata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وطبعاً كل كلاس </a:t>
            </a:r>
            <a:r>
              <a:rPr lang="ar-EG" sz="1400" b="0" i="0" dirty="0" err="1">
                <a:effectLst/>
                <a:latin typeface="inherit"/>
              </a:rPr>
              <a:t>هيعمل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en-US" sz="1400" b="0" i="0" dirty="0">
                <a:effectLst/>
                <a:latin typeface="inherit"/>
              </a:rPr>
              <a:t>overriding </a:t>
            </a:r>
            <a:r>
              <a:rPr lang="ar-EG" sz="1400" b="0" i="0" dirty="0" err="1">
                <a:effectLst/>
                <a:latin typeface="inherit"/>
              </a:rPr>
              <a:t>للفانكشن</a:t>
            </a:r>
            <a:r>
              <a:rPr lang="ar-EG" sz="1400" b="0" i="0" dirty="0">
                <a:effectLst/>
                <a:latin typeface="inherit"/>
              </a:rPr>
              <a:t> اللي اسمها </a:t>
            </a:r>
            <a:r>
              <a:rPr lang="en-US" sz="1400" b="0" i="0" dirty="0" err="1">
                <a:effectLst/>
                <a:latin typeface="inherit"/>
              </a:rPr>
              <a:t>adddata</a:t>
            </a:r>
            <a:r>
              <a:rPr lang="en-US" sz="1400" b="0" i="0" dirty="0">
                <a:effectLst/>
                <a:latin typeface="inherit"/>
              </a:rPr>
              <a:t> </a:t>
            </a:r>
          </a:p>
          <a:p>
            <a:pPr algn="r" rtl="1"/>
            <a:r>
              <a:rPr lang="ar-EG" sz="1400" b="0" i="0" dirty="0" err="1">
                <a:effectLst/>
                <a:latin typeface="inherit"/>
              </a:rPr>
              <a:t>دلوقت</a:t>
            </a:r>
            <a:r>
              <a:rPr lang="ar-EG" sz="1400" b="0" i="0" dirty="0">
                <a:effectLst/>
                <a:latin typeface="inherit"/>
              </a:rPr>
              <a:t> عشان اضيف صوره المفروض اعمل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من الكلاس </a:t>
            </a:r>
            <a:r>
              <a:rPr lang="en-US" sz="1400" b="0" i="0" dirty="0" err="1">
                <a:effectLst/>
                <a:latin typeface="inherit"/>
              </a:rPr>
              <a:t>addphoto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وهكذا مع ال </a:t>
            </a:r>
            <a:r>
              <a:rPr lang="en-US" sz="1400" b="0" i="0" dirty="0">
                <a:effectLst/>
                <a:latin typeface="inherit"/>
              </a:rPr>
              <a:t>post </a:t>
            </a:r>
            <a:r>
              <a:rPr lang="ar-EG" sz="1400" b="0" i="0" dirty="0">
                <a:effectLst/>
                <a:latin typeface="inherit"/>
              </a:rPr>
              <a:t>جه مبدأ </a:t>
            </a:r>
            <a:r>
              <a:rPr lang="en-US" sz="1400" b="0" i="0" dirty="0" err="1">
                <a:effectLst/>
                <a:latin typeface="inherit"/>
              </a:rPr>
              <a:t>liskov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وقالك لا اعمل هو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واحد من الاب وكل مره خلي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>
                <a:effectLst/>
                <a:latin typeface="inherit"/>
              </a:rPr>
              <a:t>اللي انت </a:t>
            </a:r>
            <a:r>
              <a:rPr lang="ar-EG" sz="1400" b="0" i="0" dirty="0" err="1">
                <a:effectLst/>
                <a:latin typeface="inherit"/>
              </a:rPr>
              <a:t>عايزه</a:t>
            </a:r>
            <a:r>
              <a:rPr lang="ar-EG" sz="1400" b="0" i="0" dirty="0">
                <a:effectLst/>
                <a:latin typeface="inherit"/>
              </a:rPr>
              <a:t> يحل مكانه</a:t>
            </a:r>
          </a:p>
          <a:p>
            <a:pPr algn="r" rtl="1"/>
            <a:r>
              <a:rPr lang="en-US" sz="1400" b="0" i="0" dirty="0">
                <a:effectLst/>
                <a:latin typeface="inherit"/>
              </a:rPr>
              <a:t>DB parent=new DB();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كده انا عملت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من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ولمه احتاج اي حد من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 err="1">
                <a:effectLst/>
                <a:latin typeface="inherit"/>
              </a:rPr>
              <a:t>هخليه</a:t>
            </a:r>
            <a:r>
              <a:rPr lang="ar-EG" sz="1400" b="0" i="0" dirty="0">
                <a:effectLst/>
                <a:latin typeface="inherit"/>
              </a:rPr>
              <a:t> يحل محل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وخلاص مثلا </a:t>
            </a:r>
            <a:r>
              <a:rPr lang="ar-EG" sz="1400" b="0" i="0" dirty="0" err="1">
                <a:effectLst/>
                <a:latin typeface="inherit"/>
              </a:rPr>
              <a:t>عايزه</a:t>
            </a:r>
            <a:r>
              <a:rPr lang="ar-EG" sz="1400" b="0" i="0" dirty="0">
                <a:effectLst/>
                <a:latin typeface="inherit"/>
              </a:rPr>
              <a:t> اضيف صورة انادي علي كلاس </a:t>
            </a:r>
            <a:r>
              <a:rPr lang="en-US" sz="1400" b="0" i="0" dirty="0" err="1">
                <a:effectLst/>
                <a:latin typeface="inherit"/>
              </a:rPr>
              <a:t>addphoto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واخزنه في ال </a:t>
            </a:r>
            <a:r>
              <a:rPr lang="en-US" sz="1400" b="0" i="0" dirty="0">
                <a:effectLst/>
                <a:latin typeface="inherit"/>
              </a:rPr>
              <a:t>parent </a:t>
            </a:r>
          </a:p>
          <a:p>
            <a:pPr algn="r" rtl="1"/>
            <a:r>
              <a:rPr lang="en-US" sz="1400" b="0" i="0" dirty="0">
                <a:effectLst/>
                <a:latin typeface="inherit"/>
              </a:rPr>
              <a:t>Parent=new </a:t>
            </a:r>
            <a:r>
              <a:rPr lang="en-US" sz="1400" b="0" i="0" dirty="0" err="1">
                <a:effectLst/>
                <a:latin typeface="inherit"/>
              </a:rPr>
              <a:t>addphoto</a:t>
            </a:r>
            <a:r>
              <a:rPr lang="en-US" sz="1400" b="0" i="0" dirty="0">
                <a:effectLst/>
                <a:latin typeface="inherit"/>
              </a:rPr>
              <a:t> ()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ولمه </a:t>
            </a:r>
            <a:r>
              <a:rPr lang="ar-EG" sz="1400" b="0" i="0" dirty="0" err="1">
                <a:effectLst/>
                <a:latin typeface="inherit"/>
              </a:rPr>
              <a:t>ااحتاج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اللي اسمها </a:t>
            </a:r>
            <a:r>
              <a:rPr lang="en-US" sz="1400" b="0" i="0" dirty="0" err="1">
                <a:effectLst/>
                <a:latin typeface="inherit"/>
              </a:rPr>
              <a:t>adddata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في كلاس </a:t>
            </a:r>
            <a:r>
              <a:rPr lang="en-US" sz="1400" b="0" i="0" dirty="0" err="1">
                <a:effectLst/>
                <a:latin typeface="inherit"/>
              </a:rPr>
              <a:t>addphoto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هنادي عليها </a:t>
            </a:r>
            <a:r>
              <a:rPr lang="ar-EG" sz="1400" b="0" i="0" dirty="0" err="1">
                <a:effectLst/>
                <a:latin typeface="inherit"/>
              </a:rPr>
              <a:t>بااستخدام</a:t>
            </a:r>
            <a:r>
              <a:rPr lang="ar-EG" sz="1400" b="0" i="0" dirty="0">
                <a:effectLst/>
                <a:latin typeface="inherit"/>
              </a:rPr>
              <a:t> ال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ولو </a:t>
            </a:r>
            <a:r>
              <a:rPr lang="ar-EG" sz="1400" b="0" i="0" dirty="0" err="1">
                <a:effectLst/>
                <a:latin typeface="inherit"/>
              </a:rPr>
              <a:t>عايزه</a:t>
            </a:r>
            <a:r>
              <a:rPr lang="ar-EG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اللي في </a:t>
            </a:r>
            <a:r>
              <a:rPr lang="en-US" sz="1400" b="0" i="0" dirty="0" err="1">
                <a:effectLst/>
                <a:latin typeface="inherit"/>
              </a:rPr>
              <a:t>addpost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 err="1">
                <a:effectLst/>
                <a:latin typeface="inherit"/>
              </a:rPr>
              <a:t>هقول</a:t>
            </a:r>
            <a:r>
              <a:rPr lang="ar-EG" sz="1400" b="0" i="0" dirty="0">
                <a:effectLst/>
                <a:latin typeface="inherit"/>
              </a:rPr>
              <a:t> ال </a:t>
            </a:r>
            <a:r>
              <a:rPr lang="en-US" sz="1400" b="0" i="0" dirty="0">
                <a:effectLst/>
                <a:latin typeface="inherit"/>
              </a:rPr>
              <a:t>parent=new </a:t>
            </a:r>
            <a:r>
              <a:rPr lang="en-US" sz="1400" b="0" i="0" dirty="0" err="1">
                <a:effectLst/>
                <a:latin typeface="inherit"/>
              </a:rPr>
              <a:t>addpost</a:t>
            </a:r>
            <a:r>
              <a:rPr lang="en-US" sz="1400" b="0" i="0" dirty="0">
                <a:effectLst/>
                <a:latin typeface="inherit"/>
              </a:rPr>
              <a:t> </a:t>
            </a:r>
            <a:r>
              <a:rPr lang="ar-EG" sz="1400" b="0" i="0" dirty="0">
                <a:effectLst/>
                <a:latin typeface="inherit"/>
              </a:rPr>
              <a:t>وهنادي ع </a:t>
            </a:r>
            <a:r>
              <a:rPr lang="ar-EG" sz="1400" b="0" i="0" dirty="0" err="1">
                <a:effectLst/>
                <a:latin typeface="inherit"/>
              </a:rPr>
              <a:t>الفانكشن</a:t>
            </a:r>
            <a:r>
              <a:rPr lang="ar-EG" sz="1400" b="0" i="0" dirty="0">
                <a:effectLst/>
                <a:latin typeface="inherit"/>
              </a:rPr>
              <a:t> وهكذا بقا لو عندي كذا كلاس </a:t>
            </a:r>
            <a:r>
              <a:rPr lang="ar-EG" sz="1400" b="0" i="0" dirty="0" err="1">
                <a:effectLst/>
                <a:latin typeface="inherit"/>
              </a:rPr>
              <a:t>بيورثو</a:t>
            </a:r>
            <a:r>
              <a:rPr lang="ar-EG" sz="1400" b="0" i="0" dirty="0">
                <a:effectLst/>
                <a:latin typeface="inherit"/>
              </a:rPr>
              <a:t> من ال </a:t>
            </a:r>
            <a:r>
              <a:rPr lang="en-US" sz="1400" b="0" i="0" dirty="0">
                <a:effectLst/>
                <a:latin typeface="inherit"/>
              </a:rPr>
              <a:t>parent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وكده مش </a:t>
            </a:r>
            <a:r>
              <a:rPr lang="ar-EG" sz="1400" b="0" i="0" dirty="0" err="1">
                <a:effectLst/>
                <a:latin typeface="inherit"/>
              </a:rPr>
              <a:t>هيكون</a:t>
            </a:r>
            <a:r>
              <a:rPr lang="ar-EG" sz="1400" b="0" i="0" dirty="0">
                <a:effectLst/>
                <a:latin typeface="inherit"/>
              </a:rPr>
              <a:t> عندي غير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واحد اسمه </a:t>
            </a:r>
            <a:r>
              <a:rPr lang="en-US" sz="1400" b="0" i="0" dirty="0">
                <a:effectLst/>
                <a:latin typeface="inherit"/>
              </a:rPr>
              <a:t>parent </a:t>
            </a:r>
            <a:r>
              <a:rPr lang="ar-EG" sz="1400" b="0" i="0" dirty="0">
                <a:effectLst/>
                <a:latin typeface="inherit"/>
              </a:rPr>
              <a:t>هو اللي </a:t>
            </a:r>
            <a:r>
              <a:rPr lang="ar-EG" sz="1400" b="0" i="0" dirty="0" err="1">
                <a:effectLst/>
                <a:latin typeface="inherit"/>
              </a:rPr>
              <a:t>هستخدمه</a:t>
            </a:r>
            <a:r>
              <a:rPr lang="ar-EG" sz="1400" b="0" i="0" dirty="0">
                <a:effectLst/>
                <a:latin typeface="inherit"/>
              </a:rPr>
              <a:t> في الكود كله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 من الاخر بعمل </a:t>
            </a:r>
            <a:r>
              <a:rPr lang="en-US" sz="1400" b="0" i="0" dirty="0">
                <a:effectLst/>
                <a:latin typeface="inherit"/>
              </a:rPr>
              <a:t>object </a:t>
            </a:r>
            <a:r>
              <a:rPr lang="ar-EG" sz="1400" b="0" i="0" dirty="0">
                <a:effectLst/>
                <a:latin typeface="inherit"/>
              </a:rPr>
              <a:t>واحد من </a:t>
            </a:r>
            <a:r>
              <a:rPr lang="en-US" sz="1400" b="0" i="0" dirty="0">
                <a:effectLst/>
                <a:latin typeface="inherit"/>
              </a:rPr>
              <a:t>class parent </a:t>
            </a:r>
            <a:r>
              <a:rPr lang="ar-EG" sz="1400" b="0" i="0" dirty="0">
                <a:effectLst/>
                <a:latin typeface="inherit"/>
              </a:rPr>
              <a:t>وبتعامل </a:t>
            </a:r>
            <a:r>
              <a:rPr lang="ar-EG" sz="1400" b="0" i="0" dirty="0" err="1">
                <a:effectLst/>
                <a:latin typeface="inherit"/>
              </a:rPr>
              <a:t>معاه</a:t>
            </a:r>
            <a:r>
              <a:rPr lang="ar-EG" sz="1400" b="0" i="0" dirty="0">
                <a:effectLst/>
                <a:latin typeface="inherit"/>
              </a:rPr>
              <a:t> كانه </a:t>
            </a:r>
            <a:r>
              <a:rPr lang="en-US" sz="1400" b="0" i="0" dirty="0">
                <a:effectLst/>
                <a:latin typeface="inherit"/>
              </a:rPr>
              <a:t>variable </a:t>
            </a:r>
            <a:r>
              <a:rPr lang="ar-EG" sz="1400" b="0" i="0" dirty="0">
                <a:effectLst/>
                <a:latin typeface="inherit"/>
              </a:rPr>
              <a:t>وكل </a:t>
            </a:r>
            <a:r>
              <a:rPr lang="ar-EG" sz="1400" b="0" i="0" dirty="0" err="1">
                <a:effectLst/>
                <a:latin typeface="inherit"/>
              </a:rPr>
              <a:t>مااحتاج</a:t>
            </a:r>
            <a:r>
              <a:rPr lang="ar-EG" sz="1400" b="0" i="0" dirty="0">
                <a:effectLst/>
                <a:latin typeface="inherit"/>
              </a:rPr>
              <a:t> حاجه من عند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 err="1">
                <a:effectLst/>
                <a:latin typeface="inherit"/>
              </a:rPr>
              <a:t>هخلي</a:t>
            </a:r>
            <a:r>
              <a:rPr lang="ar-EG" sz="1400" b="0" i="0" dirty="0">
                <a:effectLst/>
                <a:latin typeface="inherit"/>
              </a:rPr>
              <a:t> ال </a:t>
            </a:r>
            <a:r>
              <a:rPr lang="en-US" sz="1400" b="0" i="0" dirty="0">
                <a:effectLst/>
                <a:latin typeface="inherit"/>
              </a:rPr>
              <a:t>variable </a:t>
            </a:r>
            <a:r>
              <a:rPr lang="ar-EG" sz="1400" b="0" i="0" dirty="0">
                <a:effectLst/>
                <a:latin typeface="inherit"/>
              </a:rPr>
              <a:t>اللي عملته ده يساوي ال </a:t>
            </a:r>
            <a:r>
              <a:rPr lang="en-US" sz="1400" b="0" i="0" dirty="0">
                <a:effectLst/>
                <a:latin typeface="inherit"/>
              </a:rPr>
              <a:t>child </a:t>
            </a:r>
            <a:r>
              <a:rPr lang="ar-EG" sz="1400" b="0" i="0" dirty="0">
                <a:effectLst/>
                <a:latin typeface="inherit"/>
              </a:rPr>
              <a:t>ده </a:t>
            </a:r>
          </a:p>
          <a:p>
            <a:pPr algn="r" rtl="1"/>
            <a:r>
              <a:rPr lang="ar-EG" sz="1400" b="0" i="0" dirty="0">
                <a:effectLst/>
                <a:latin typeface="inherit"/>
              </a:rPr>
              <a:t>وطبعاً لمه أطبق المبدأ ده الكود بيكون اسرع و </a:t>
            </a:r>
            <a:r>
              <a:rPr lang="en-US" sz="1400" b="0" i="0" dirty="0">
                <a:effectLst/>
                <a:latin typeface="inherit"/>
              </a:rPr>
              <a:t>reusable </a:t>
            </a:r>
            <a:r>
              <a:rPr lang="ar-EG" sz="1400" b="0" i="0" dirty="0">
                <a:effectLst/>
                <a:latin typeface="inherit"/>
              </a:rPr>
              <a:t>اكتر </a:t>
            </a:r>
            <a:r>
              <a:rPr lang="ar-EG" sz="1400" b="0" i="0" dirty="0" err="1">
                <a:effectLst/>
                <a:latin typeface="inherit"/>
              </a:rPr>
              <a:t>بالنسبالي</a:t>
            </a:r>
            <a:endParaRPr lang="en-US" sz="1400" b="1" i="0" dirty="0">
              <a:effectLst/>
              <a:latin typeface="inherit"/>
            </a:endParaRPr>
          </a:p>
        </p:txBody>
      </p:sp>
      <p:pic>
        <p:nvPicPr>
          <p:cNvPr id="9218" name="Picture 2" descr="No photo description available.">
            <a:extLst>
              <a:ext uri="{FF2B5EF4-FFF2-40B4-BE49-F238E27FC236}">
                <a16:creationId xmlns:a16="http://schemas.microsoft.com/office/drawing/2014/main" id="{3B689B0C-E978-EE2F-B0B8-75E162D26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09" y="37770"/>
            <a:ext cx="6200775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192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4056</Words>
  <Application>Microsoft Office PowerPoint</Application>
  <PresentationFormat>A4 Paper (210x297 mm)</PresentationFormat>
  <Paragraphs>208</Paragraphs>
  <Slides>26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Cairo Medium</vt:lpstr>
      <vt:lpstr>Calibri</vt:lpstr>
      <vt:lpstr>Calibri Light</vt:lpstr>
      <vt:lpstr>inherit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Abdelhamid Khamis</dc:creator>
  <cp:lastModifiedBy>Abdelhamid Khamis</cp:lastModifiedBy>
  <cp:revision>63</cp:revision>
  <dcterms:created xsi:type="dcterms:W3CDTF">2023-10-05T22:20:32Z</dcterms:created>
  <dcterms:modified xsi:type="dcterms:W3CDTF">2023-10-06T06:29:29Z</dcterms:modified>
</cp:coreProperties>
</file>

<file path=docProps/thumbnail.jpeg>
</file>